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730" r:id="rId3"/>
  </p:sldMasterIdLst>
  <p:notesMasterIdLst>
    <p:notesMasterId r:id="rId12"/>
  </p:notesMasterIdLst>
  <p:handoutMasterIdLst>
    <p:handoutMasterId r:id="rId13"/>
  </p:handoutMasterIdLst>
  <p:sldIdLst>
    <p:sldId id="257" r:id="rId4"/>
    <p:sldId id="306" r:id="rId5"/>
    <p:sldId id="309" r:id="rId6"/>
    <p:sldId id="308" r:id="rId7"/>
    <p:sldId id="300" r:id="rId8"/>
    <p:sldId id="337" r:id="rId9"/>
    <p:sldId id="315" r:id="rId10"/>
    <p:sldId id="296" r:id="rId1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CC66"/>
    <a:srgbClr val="FF99FF"/>
    <a:srgbClr val="FFCC99"/>
    <a:srgbClr val="669900"/>
    <a:srgbClr val="996633"/>
    <a:srgbClr val="CC99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023" autoAdjust="0"/>
  </p:normalViewPr>
  <p:slideViewPr>
    <p:cSldViewPr>
      <p:cViewPr>
        <p:scale>
          <a:sx n="91" d="100"/>
          <a:sy n="91" d="100"/>
        </p:scale>
        <p:origin x="-13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5" cy="496254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32" y="0"/>
            <a:ext cx="2944875" cy="496254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2807B3-6BBA-4196-A2D2-E8A861666C83}" type="datetimeFigureOut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809"/>
            <a:ext cx="2944875" cy="496253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32" y="9428809"/>
            <a:ext cx="2944875" cy="496253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151697-AB4A-4BDA-ADE0-158582C9DC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8259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3" cy="496254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64" y="0"/>
            <a:ext cx="2946443" cy="496254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B68A76-42E6-45B4-B2F8-4F44A7F8180E}" type="datetimeFigureOut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8" tIns="46069" rIns="92138" bIns="4606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51" y="4715193"/>
            <a:ext cx="5438140" cy="4466277"/>
          </a:xfrm>
          <a:prstGeom prst="rect">
            <a:avLst/>
          </a:prstGeom>
        </p:spPr>
        <p:txBody>
          <a:bodyPr vert="horz" lIns="92138" tIns="46069" rIns="92138" bIns="46069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809"/>
            <a:ext cx="2946443" cy="496253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64" y="9428809"/>
            <a:ext cx="2946443" cy="496253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6B36B3-0228-43F5-8302-5855FC1EDD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69374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182" indent="-284608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1576" indent="-228001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599150" indent="-228001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6724" indent="-228001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09580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62437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15294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68150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</a:rPr>
              <a:t>Titel des Vortrags</a:t>
            </a:r>
          </a:p>
        </p:txBody>
      </p:sp>
      <p:sp>
        <p:nvSpPr>
          <p:cNvPr id="1064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182" indent="-284608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1576" indent="-228001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599150" indent="-228001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6724" indent="-228001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09580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62437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15294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68150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</a:rPr>
              <a:t>Vortragender, Anlass, 1. Dezember 2003</a:t>
            </a:r>
          </a:p>
        </p:txBody>
      </p:sp>
      <p:sp>
        <p:nvSpPr>
          <p:cNvPr id="1065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9585" y="9474496"/>
            <a:ext cx="404567" cy="15439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182" indent="-284608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1576" indent="-228001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599150" indent="-228001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6724" indent="-228001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09580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62437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15294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68150" indent="-2280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</a:rPr>
              <a:t>Seite </a:t>
            </a:r>
            <a:fld id="{DA1C697E-946E-4A83-987B-1089DBA68834}" type="slidenum">
              <a:rPr lang="de-DE" altLang="de-DE" sz="100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 sz="1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:\SG_11c\Ausstellungen_LGA\Neues Landeslayout\rpklogos\rpk_2c\RPLOGO2C100.t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738" y="5553075"/>
            <a:ext cx="21669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2098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de-DE" altLang="de-DE" noProof="0" smtClean="0"/>
              <a:t>Klicken Sie, zum Bearbeiten.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sz="1200" b="1">
                <a:latin typeface="Arial" pitchFamily="34" charset="0"/>
              </a:defRPr>
            </a:lvl1pPr>
          </a:lstStyle>
          <a:p>
            <a:pPr lvl="0"/>
            <a:r>
              <a:rPr lang="de-DE" altLang="de-DE" noProof="0" smtClean="0"/>
              <a:t>KLICKEN SIE, UM DAS FORMAT DES UNTERTITEL-MASTERS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08175" y="6448425"/>
            <a:ext cx="1441450" cy="15240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EEAAD6C5-F0AE-4D02-B61B-DB98667F5DBF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186090686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0DA98967-1331-4E53-9F17-F95CE6FD1F07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791184612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250" y="533400"/>
            <a:ext cx="196215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34050" cy="5181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3B66E9D0-C583-474E-B77F-C16562CA2C16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30813148"/>
      </p:ext>
    </p:extLst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848600" cy="3581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124DF39F-1987-447A-9AFE-1089D141BD79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550296805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848600" cy="3581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15E9C6B2-A6E9-49CE-ABB3-F4B666D47115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171996859"/>
      </p:ext>
    </p:extLst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:\SG_11c\Ausstellungen_LGA\Neues Landeslayout\rpklogos\rpk_2c\RPLOGO2C100.t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738" y="5553075"/>
            <a:ext cx="21669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7772400" cy="18288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sz="1200" b="1">
                <a:latin typeface="Arial" pitchFamily="34" charset="0"/>
              </a:defRPr>
            </a:lvl1pPr>
          </a:lstStyle>
          <a:p>
            <a:pPr lvl="0"/>
            <a:r>
              <a:rPr lang="de-DE" altLang="de-DE" noProof="0" smtClean="0"/>
              <a:t>KLICKEN SIE, UM DAS FORMAT DES UNTERTITEL-MASTERS ZU BEARBEITEN.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928688" cy="1539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C4233D88-03BA-45E2-BC86-49FED075CB52}" type="datetime1">
              <a:rPr lang="de-DE" altLang="de-DE"/>
              <a:pPr>
                <a:defRPr/>
              </a:pPr>
              <a:t>03.11.2015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78868013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39BA1C0F-C207-4398-8A9D-B656B89FC6EB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3297656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008F568-BF64-44C7-8CED-9A6B414D8584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92221671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481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8481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65FC6B87-771B-4D42-AD9E-A56F206D900B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83520497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341DA1A1-DAC0-41A7-9816-5F024500EA80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76495586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219A202D-E44B-4E91-9440-CE3FB2696DAE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1462202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70F9E9B1-E5EC-4D42-B5D9-15F1FDA3CE91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468160313"/>
      </p:ext>
    </p:extLst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96CA-84DB-46FE-BB91-08640087E70D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81347103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7591B355-73E2-45C3-AA04-6D2A5D08F67E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18644782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76EFA54E-F80E-4862-BAF1-63C04E67D6B2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09432935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E62A941-0C37-4309-8297-66E83A403B61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62310793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250" y="533400"/>
            <a:ext cx="196215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34050" cy="5181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EC53C8D3-2EFB-4001-BDD3-5D07251CA8E1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83402347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848600" cy="3581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4606FAF2-EB79-4F5B-B551-4B2923841CF3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2256801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848600" cy="3581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E38763A-9368-495C-942A-E4836C2C2C2D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71855367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BAB7-AD13-49A4-9C96-66EB60456131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F5FD-9EE9-4617-B219-6769A103BD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48106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83917-9E52-4796-A744-B2F3A4580215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72B7-678B-4E3F-879B-E3E8A5B095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60848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BB1-78F6-4B6C-A12B-86BBA4FCE20B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03B4-BF12-4A65-90B7-E135BB3918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1527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15883644-0E03-4814-A907-4987778C4802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740075191"/>
      </p:ext>
    </p:extLst>
  </p:cSld>
  <p:clrMapOvr>
    <a:masterClrMapping/>
  </p:clrMapOvr>
  <p:transition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3EDC-9CD9-406B-B815-83369D7F01CD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E74E-1A7D-4CE9-A673-816BC03955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5127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99F1-679D-4755-B5F3-8349F3FF8298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04BA-FC6A-4AAE-AEE3-842F209101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07859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8685-4384-471E-BD09-A9E4F2286AF6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411B-A959-4B11-BF8B-31D05CAF5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3026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CA0B-6BE3-4D32-96CE-AB5181DD89D7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ED6A-2D22-43DC-82C0-698940649D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86139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A582-4288-42AD-9FA6-470B91FB00FD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36F2-4E01-4E6B-9457-0257064567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37559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7E3F-4D33-4031-8E78-78F3A53F5407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A46F-C292-4C28-AC8D-785B22E186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01186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15C7-CE09-44B5-B43D-6C299BA342DF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1AB2-48B5-4FD1-A258-D6B880A760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06663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6386-237B-432D-B2B7-3F00936C7381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838A-F78F-461A-83D0-26EF09782D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8835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481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2133600"/>
            <a:ext cx="38481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5CF381D3-E0B1-4F29-83EC-D64822979370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191610047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E1B105C-9CFA-496C-A7A1-0A2D1E906274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284365716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2EC574B1-5E81-43A8-90C0-F52CDE8B05DB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390928500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9856FCDA-119D-41F2-B734-2990CA89F6CA}" type="datetime1">
              <a:rPr lang="de-DE" altLang="de-DE"/>
              <a:pPr>
                <a:defRPr/>
              </a:pPr>
              <a:t>03.11.2015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508933228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3FE53F5C-FB69-4C9C-9BCC-5192D9C59A0D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666006008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C5028CF-DC2E-415F-BE29-E100C2031550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989227555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zum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848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41287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i="1" smtClean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5825E29-47A3-4EB7-B056-F5D9B3AEB638}" type="datetime1">
              <a:rPr lang="de-DE" altLang="de-DE"/>
              <a:pPr>
                <a:defRPr/>
              </a:pPr>
              <a:t>03.11.2015</a:t>
            </a:fld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3438" y="6477000"/>
            <a:ext cx="5921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pic>
        <p:nvPicPr>
          <p:cNvPr id="1030" name="Picture 9" descr="R:\SG_11c\Ausstellungen_LGA\Neues Landeslayout\rpklogos\rpk_2c\RPLOGO2C100.tif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475" y="5930900"/>
            <a:ext cx="1406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2843213" y="6381750"/>
            <a:ext cx="100806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05D53-D9E2-4BDB-B452-5752FEBDB4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ransition>
    <p:pull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80988" indent="-280988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763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3pPr>
      <a:lvl4pPr marL="15954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4pPr>
      <a:lvl5pPr marL="20145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5pPr>
      <a:lvl6pPr marL="24717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zum Bearbeiten.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848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530350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i="1" smtClean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C27D847-915B-43F3-842F-DCF955501710}" type="datetime1">
              <a:rPr lang="de-DE" altLang="de-DE"/>
              <a:pPr>
                <a:defRPr/>
              </a:pPr>
              <a:t>03.11.2015</a:t>
            </a:fld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66063" y="381000"/>
            <a:ext cx="59213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pic>
        <p:nvPicPr>
          <p:cNvPr id="2054" name="Picture 9" descr="R:\SG_11c\Ausstellungen_LGA\Neues Landeslayout\rpklogos\rpk_2c\RPLOGO2C100.tif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475" y="5930900"/>
            <a:ext cx="1406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/>
        </a:defRPr>
      </a:lvl9pPr>
    </p:titleStyle>
    <p:bodyStyle>
      <a:lvl1pPr marL="280988" indent="-280988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763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3pPr>
      <a:lvl4pPr marL="15954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4pPr>
      <a:lvl5pPr marL="20145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5pPr>
      <a:lvl6pPr marL="24717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0" fontAlgn="base" hangingPunct="0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EA790B-6A50-407E-A86C-5577ED239397}" type="datetime1">
              <a:rPr lang="de-DE"/>
              <a:pPr>
                <a:defRPr/>
              </a:pPr>
              <a:t>03.11.2015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5AD89-7BD8-4E04-A6D7-5DC5944B9F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1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2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3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765175"/>
            <a:ext cx="8496300" cy="1511300"/>
          </a:xfrm>
        </p:spPr>
        <p:txBody>
          <a:bodyPr/>
          <a:lstStyle/>
          <a:p>
            <a:pPr eaLnBrk="1" hangingPunct="1"/>
            <a:r>
              <a:rPr lang="de-DE" altLang="de-DE" sz="3200" dirty="0" smtClean="0">
                <a:latin typeface="Arial" pitchFamily="34" charset="0"/>
                <a:cs typeface="Arial" pitchFamily="34" charset="0"/>
              </a:rPr>
              <a:t>Bürgerinformation</a:t>
            </a:r>
            <a:br>
              <a:rPr lang="de-DE" altLang="de-DE" sz="32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200" dirty="0" smtClean="0">
                <a:latin typeface="Arial" pitchFamily="34" charset="0"/>
                <a:cs typeface="Arial" pitchFamily="34" charset="0"/>
              </a:rPr>
              <a:t>PFC im Raum Baden-Baden/Rastatt</a:t>
            </a:r>
            <a:br>
              <a:rPr lang="de-DE" altLang="de-DE" sz="32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200" dirty="0" smtClean="0">
                <a:latin typeface="Arial" pitchFamily="34" charset="0"/>
                <a:cs typeface="Arial" pitchFamily="34" charset="0"/>
              </a:rPr>
              <a:t>4. November 2015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000" dirty="0" smtClean="0"/>
              <a:t>Teilbereich Landwirtschaft</a:t>
            </a:r>
            <a:endParaRPr lang="de-DE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5438" y="0"/>
            <a:ext cx="9469438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79" name="Gruppieren 24"/>
          <p:cNvGrpSpPr>
            <a:grpSpLocks/>
          </p:cNvGrpSpPr>
          <p:nvPr/>
        </p:nvGrpSpPr>
        <p:grpSpPr bwMode="auto">
          <a:xfrm>
            <a:off x="0" y="1412875"/>
            <a:ext cx="9021763" cy="5094288"/>
            <a:chOff x="-894596" y="1442534"/>
            <a:chExt cx="9427036" cy="4868188"/>
          </a:xfrm>
        </p:grpSpPr>
        <p:sp>
          <p:nvSpPr>
            <p:cNvPr id="2" name="Ellipse 1"/>
            <p:cNvSpPr/>
            <p:nvPr/>
          </p:nvSpPr>
          <p:spPr bwMode="auto">
            <a:xfrm>
              <a:off x="2572324" y="2205607"/>
              <a:ext cx="2503150" cy="1295554"/>
            </a:xfrm>
            <a:prstGeom prst="ellipse">
              <a:avLst/>
            </a:prstGeom>
            <a:pattFill prst="pct60">
              <a:fgClr>
                <a:srgbClr val="92D05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normAutofit lnSpcReduction="10000"/>
            </a:bodyPr>
            <a:lstStyle/>
            <a:p>
              <a:pPr eaLnBrk="0" hangingPunct="0">
                <a:defRPr/>
              </a:pPr>
              <a:endParaRPr lang="de-DE" sz="2000" dirty="0">
                <a:latin typeface="Times"/>
                <a:cs typeface="+mn-cs"/>
              </a:endParaRPr>
            </a:p>
            <a:p>
              <a:pPr algn="ctr" eaLnBrk="0" hangingPunct="0">
                <a:defRPr/>
              </a:pPr>
              <a:r>
                <a:rPr lang="de-DE" sz="2000" b="1" dirty="0">
                  <a:latin typeface="Arial" panose="020B0604020202020204" pitchFamily="34" charset="0"/>
                </a:rPr>
                <a:t>Vorernte-</a:t>
              </a:r>
            </a:p>
            <a:p>
              <a:pPr algn="ctr" eaLnBrk="0" hangingPunct="0">
                <a:defRPr/>
              </a:pPr>
              <a:r>
                <a:rPr lang="de-DE" sz="2000" b="1" dirty="0" err="1">
                  <a:latin typeface="Arial" panose="020B0604020202020204" pitchFamily="34" charset="0"/>
                </a:rPr>
                <a:t>monitoring</a:t>
              </a:r>
              <a:endParaRPr lang="de-DE" sz="2000" b="1" dirty="0">
                <a:latin typeface="Arial" panose="020B0604020202020204" pitchFamily="34" charset="0"/>
              </a:endParaRPr>
            </a:p>
            <a:p>
              <a:pPr eaLnBrk="0" hangingPunct="0">
                <a:defRPr/>
              </a:pPr>
              <a:endParaRPr lang="de-DE" sz="2000" dirty="0">
                <a:latin typeface="Times"/>
                <a:cs typeface="+mn-cs"/>
              </a:endParaRPr>
            </a:p>
          </p:txBody>
        </p:sp>
        <p:sp>
          <p:nvSpPr>
            <p:cNvPr id="75784" name="Rechteck 4"/>
            <p:cNvSpPr>
              <a:spLocks noChangeArrowheads="1"/>
            </p:cNvSpPr>
            <p:nvPr/>
          </p:nvSpPr>
          <p:spPr bwMode="auto">
            <a:xfrm>
              <a:off x="2435072" y="1442534"/>
              <a:ext cx="2983023" cy="68407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hangingPunct="0"/>
              <a:r>
                <a:rPr lang="de-DE" altLang="de-DE" sz="1200">
                  <a:latin typeface="Arial" pitchFamily="34" charset="0"/>
                </a:rPr>
                <a:t>Unbedenklichkeit der vermarkteten regionalen Erzeugnisse  und vorbeugender Verbraucherschutz</a:t>
              </a:r>
            </a:p>
            <a:p>
              <a:pPr algn="ctr" eaLnBrk="0" hangingPunct="0"/>
              <a:endParaRPr lang="de-DE" altLang="de-DE" sz="1200">
                <a:latin typeface="Arial" pitchFamily="34" charset="0"/>
              </a:endParaRPr>
            </a:p>
          </p:txBody>
        </p:sp>
        <p:sp>
          <p:nvSpPr>
            <p:cNvPr id="75785" name="Ellipse 7"/>
            <p:cNvSpPr>
              <a:spLocks noChangeArrowheads="1"/>
            </p:cNvSpPr>
            <p:nvPr/>
          </p:nvSpPr>
          <p:spPr bwMode="auto">
            <a:xfrm>
              <a:off x="1010609" y="3272182"/>
              <a:ext cx="2481270" cy="1296144"/>
            </a:xfrm>
            <a:prstGeom prst="ellipse">
              <a:avLst/>
            </a:prstGeom>
            <a:pattFill prst="pct60">
              <a:fgClr>
                <a:srgbClr val="92D050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hangingPunct="0"/>
              <a:endParaRPr lang="de-DE" altLang="de-DE">
                <a:latin typeface="Arial" pitchFamily="34" charset="0"/>
              </a:endParaRPr>
            </a:p>
            <a:p>
              <a:pPr algn="ctr" eaLnBrk="0" hangingPunct="0"/>
              <a:r>
                <a:rPr lang="de-DE" altLang="de-DE" sz="1700">
                  <a:latin typeface="Arial" pitchFamily="34" charset="0"/>
                </a:rPr>
                <a:t>Gefäßversuche am LTZ</a:t>
              </a:r>
              <a:r>
                <a:rPr lang="de-DE" altLang="de-DE">
                  <a:latin typeface="Arial" pitchFamily="34" charset="0"/>
                </a:rPr>
                <a:t>	</a:t>
              </a:r>
            </a:p>
            <a:p>
              <a:pPr eaLnBrk="0" hangingPunct="0"/>
              <a:endParaRPr lang="de-DE" altLang="de-DE" sz="2000"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572324" y="4364357"/>
              <a:ext cx="2503150" cy="1080134"/>
            </a:xfrm>
            <a:prstGeom prst="ellipse">
              <a:avLst/>
            </a:prstGeom>
            <a:pattFill prst="pct60">
              <a:fgClr>
                <a:srgbClr val="92D05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normAutofit fontScale="92500" lnSpcReduction="10000"/>
            </a:bodyPr>
            <a:lstStyle/>
            <a:p>
              <a:pPr eaLnBrk="0" hangingPunct="0">
                <a:defRPr/>
              </a:pPr>
              <a:endParaRPr lang="de-DE" dirty="0">
                <a:latin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de-DE" dirty="0">
                  <a:latin typeface="Arial" panose="020B0604020202020204" pitchFamily="34" charset="0"/>
                </a:rPr>
                <a:t>Freiland-versuche</a:t>
              </a:r>
            </a:p>
            <a:p>
              <a:pPr eaLnBrk="0" hangingPunct="0">
                <a:defRPr/>
              </a:pPr>
              <a:endParaRPr lang="de-DE" sz="2000" dirty="0">
                <a:latin typeface="Times"/>
                <a:cs typeface="+mn-cs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4211231" y="3272087"/>
              <a:ext cx="2413574" cy="1234872"/>
            </a:xfrm>
            <a:prstGeom prst="ellipse">
              <a:avLst/>
            </a:prstGeom>
            <a:pattFill prst="pct60">
              <a:fgClr>
                <a:srgbClr val="92D050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normAutofit fontScale="25000" lnSpcReduction="20000"/>
            </a:bodyPr>
            <a:lstStyle/>
            <a:p>
              <a:pPr algn="ctr" eaLnBrk="0" hangingPunct="0">
                <a:defRPr/>
              </a:pPr>
              <a:endParaRPr lang="de-DE" dirty="0">
                <a:latin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de-DE" sz="6800" dirty="0">
                  <a:latin typeface="Arial" panose="020B0604020202020204" pitchFamily="34" charset="0"/>
                </a:rPr>
                <a:t>Aufarbeitung der Ergebnisse</a:t>
              </a:r>
            </a:p>
            <a:p>
              <a:pPr eaLnBrk="0" hangingPunct="0">
                <a:defRPr/>
              </a:pPr>
              <a:endParaRPr lang="de-DE" dirty="0">
                <a:latin typeface="Arial" panose="020B0604020202020204" pitchFamily="34" charset="0"/>
              </a:endParaRPr>
            </a:p>
            <a:p>
              <a:pPr eaLnBrk="0" hangingPunct="0">
                <a:defRPr/>
              </a:pPr>
              <a:endParaRPr lang="de-DE" sz="2000" dirty="0">
                <a:latin typeface="Times"/>
                <a:cs typeface="+mn-cs"/>
              </a:endParaRPr>
            </a:p>
          </p:txBody>
        </p:sp>
        <p:sp>
          <p:nvSpPr>
            <p:cNvPr id="75788" name="Rechteck 10"/>
            <p:cNvSpPr>
              <a:spLocks noChangeArrowheads="1"/>
            </p:cNvSpPr>
            <p:nvPr/>
          </p:nvSpPr>
          <p:spPr bwMode="auto">
            <a:xfrm>
              <a:off x="6732240" y="3553812"/>
              <a:ext cx="1800200" cy="73288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hangingPunct="0"/>
              <a:r>
                <a:rPr lang="de-DE" altLang="de-DE" sz="1100">
                  <a:latin typeface="Arial" pitchFamily="34" charset="0"/>
                </a:rPr>
                <a:t>Ableitung pflanzenbaulicher Strategien und Anbaualternativen</a:t>
              </a:r>
            </a:p>
          </p:txBody>
        </p:sp>
        <p:sp>
          <p:nvSpPr>
            <p:cNvPr id="75789" name="Rechteck 11"/>
            <p:cNvSpPr>
              <a:spLocks noChangeArrowheads="1"/>
            </p:cNvSpPr>
            <p:nvPr/>
          </p:nvSpPr>
          <p:spPr bwMode="auto">
            <a:xfrm>
              <a:off x="2924285" y="5590642"/>
              <a:ext cx="1800200" cy="72008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hangingPunct="0"/>
              <a:r>
                <a:rPr lang="de-DE" altLang="de-DE" sz="1100">
                  <a:latin typeface="Arial" pitchFamily="34" charset="0"/>
                </a:rPr>
                <a:t>Übergang von PFC aus dem Boden in Nutzpflanzen unter Freilandbedingungen</a:t>
              </a:r>
            </a:p>
          </p:txBody>
        </p:sp>
        <p:sp>
          <p:nvSpPr>
            <p:cNvPr id="75790" name="Rechteck 12"/>
            <p:cNvSpPr>
              <a:spLocks noChangeArrowheads="1"/>
            </p:cNvSpPr>
            <p:nvPr/>
          </p:nvSpPr>
          <p:spPr bwMode="auto">
            <a:xfrm>
              <a:off x="-894596" y="3443517"/>
              <a:ext cx="1800200" cy="95347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hangingPunct="0"/>
              <a:r>
                <a:rPr lang="de-DE" altLang="de-DE" sz="1100">
                  <a:latin typeface="Arial" pitchFamily="34" charset="0"/>
                </a:rPr>
                <a:t>PFC-Aufnahme der pflanzlichen Aufwüchse auf verschiedenen Böden mit und ohne Beregnung</a:t>
              </a:r>
            </a:p>
            <a:p>
              <a:pPr algn="ctr" eaLnBrk="0" hangingPunct="0"/>
              <a:endParaRPr lang="de-DE" altLang="de-DE" sz="1100">
                <a:latin typeface="Arial" pitchFamily="34" charset="0"/>
              </a:endParaRPr>
            </a:p>
          </p:txBody>
        </p:sp>
        <p:cxnSp>
          <p:nvCxnSpPr>
            <p:cNvPr id="75791" name="Gerade Verbindung mit Pfeil 6"/>
            <p:cNvCxnSpPr>
              <a:cxnSpLocks noChangeShapeType="1"/>
              <a:stCxn id="75785" idx="2"/>
              <a:endCxn id="75790" idx="3"/>
            </p:cNvCxnSpPr>
            <p:nvPr/>
          </p:nvCxnSpPr>
          <p:spPr bwMode="auto">
            <a:xfrm flipH="1" flipV="1">
              <a:off x="905604" y="3920253"/>
              <a:ext cx="105005" cy="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792" name="Gerade Verbindung mit Pfeil 14"/>
            <p:cNvCxnSpPr>
              <a:cxnSpLocks noChangeShapeType="1"/>
              <a:stCxn id="2" idx="0"/>
              <a:endCxn id="75784" idx="2"/>
            </p:cNvCxnSpPr>
            <p:nvPr/>
          </p:nvCxnSpPr>
          <p:spPr bwMode="auto">
            <a:xfrm flipV="1">
              <a:off x="3824387" y="2126609"/>
              <a:ext cx="102197" cy="7825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793" name="Gerade Verbindung mit Pfeil 16"/>
            <p:cNvCxnSpPr>
              <a:cxnSpLocks noChangeShapeType="1"/>
              <a:stCxn id="10" idx="6"/>
              <a:endCxn id="75788" idx="1"/>
            </p:cNvCxnSpPr>
            <p:nvPr/>
          </p:nvCxnSpPr>
          <p:spPr bwMode="auto">
            <a:xfrm>
              <a:off x="6624229" y="3889732"/>
              <a:ext cx="108011" cy="3052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794" name="Gerade Verbindung mit Pfeil 23"/>
            <p:cNvCxnSpPr>
              <a:cxnSpLocks noChangeShapeType="1"/>
              <a:stCxn id="9" idx="4"/>
              <a:endCxn id="75789" idx="0"/>
            </p:cNvCxnSpPr>
            <p:nvPr/>
          </p:nvCxnSpPr>
          <p:spPr bwMode="auto">
            <a:xfrm flipH="1">
              <a:off x="3824385" y="5445224"/>
              <a:ext cx="2" cy="14541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5780" name="Textfeld 2"/>
          <p:cNvSpPr txBox="1">
            <a:spLocks noChangeArrowheads="1"/>
          </p:cNvSpPr>
          <p:nvPr/>
        </p:nvSpPr>
        <p:spPr bwMode="auto">
          <a:xfrm>
            <a:off x="-53975" y="268288"/>
            <a:ext cx="8943975" cy="6477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DE" altLang="de-DE" u="sng">
                <a:latin typeface="Arial" pitchFamily="34" charset="0"/>
              </a:rPr>
              <a:t>Projekt</a:t>
            </a:r>
            <a:r>
              <a:rPr lang="de-DE" altLang="de-DE">
                <a:latin typeface="Arial" pitchFamily="34" charset="0"/>
              </a:rPr>
              <a:t>: </a:t>
            </a:r>
            <a:r>
              <a:rPr lang="de-DE" altLang="de-DE" b="1">
                <a:latin typeface="Arial" pitchFamily="34" charset="0"/>
              </a:rPr>
              <a:t>PFC- belastete Flächen in Nordbaden – Lösungen für den Anbau landwirtschaftlicher Kulturen und zur vorbeugenden Verbrauchersicherheit</a:t>
            </a:r>
          </a:p>
        </p:txBody>
      </p:sp>
      <p:sp>
        <p:nvSpPr>
          <p:cNvPr id="75781" name="Fußzeilenplatzhalter 1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Foliennummernplatzhalter 12"/>
          <p:cNvSpPr txBox="1">
            <a:spLocks/>
          </p:cNvSpPr>
          <p:nvPr/>
        </p:nvSpPr>
        <p:spPr>
          <a:xfrm>
            <a:off x="8286750" y="6435725"/>
            <a:ext cx="765175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Folie </a:t>
            </a:r>
            <a:fld id="{5F8FFA40-6220-4924-9B06-1369DB5B8E0D}" type="slidenum">
              <a:rPr lang="de-DE" sz="12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de-DE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6375" y="188913"/>
            <a:ext cx="5183188" cy="64389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12"/>
          <p:cNvSpPr txBox="1">
            <a:spLocks/>
          </p:cNvSpPr>
          <p:nvPr/>
        </p:nvSpPr>
        <p:spPr>
          <a:xfrm>
            <a:off x="8378825" y="6492875"/>
            <a:ext cx="76517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Folie</a:t>
            </a:r>
            <a:r>
              <a:rPr lang="de-DE" dirty="0" smtClean="0"/>
              <a:t> </a:t>
            </a:r>
            <a:fld id="{F740CB88-537B-4481-9B5B-5C9051EF613D}" type="slidenum">
              <a:rPr lang="de-DE" sz="1200">
                <a:solidFill>
                  <a:schemeClr val="tx2">
                    <a:lumMod val="50000"/>
                    <a:lumOff val="50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DE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Diagramm 7"/>
          <p:cNvGraphicFramePr>
            <a:graphicFrameLocks/>
          </p:cNvGraphicFramePr>
          <p:nvPr/>
        </p:nvGraphicFramePr>
        <p:xfrm>
          <a:off x="344488" y="641350"/>
          <a:ext cx="8094662" cy="5969000"/>
        </p:xfrm>
        <a:graphic>
          <a:graphicData uri="http://schemas.openxmlformats.org/presentationml/2006/ole">
            <p:oleObj spid="_x0000_s78861" r:id="rId3" imgW="8090093" imgH="5968501" progId="Excel.Sheet.8">
              <p:embed/>
            </p:oleObj>
          </a:graphicData>
        </a:graphic>
      </p:graphicFrame>
      <p:sp>
        <p:nvSpPr>
          <p:cNvPr id="4" name="Rechteck 3"/>
          <p:cNvSpPr/>
          <p:nvPr/>
        </p:nvSpPr>
        <p:spPr>
          <a:xfrm>
            <a:off x="107950" y="115888"/>
            <a:ext cx="90360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fontAlgn="auto">
              <a:spcBef>
                <a:spcPct val="30000"/>
              </a:spcBef>
              <a:spcAft>
                <a:spcPts val="0"/>
              </a:spcAft>
              <a:buSzPct val="90000"/>
              <a:defRPr/>
            </a:pPr>
            <a:r>
              <a:rPr lang="de-DE" sz="2200" b="1" dirty="0">
                <a:solidFill>
                  <a:srgbClr val="000000"/>
                </a:solidFill>
                <a:latin typeface="Arial" panose="020B0604020202020204" pitchFamily="34" charset="0"/>
              </a:rPr>
              <a:t>Ergebnisse des Vorerntemonitoring Pflanzen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8852" name="Ellipse 9"/>
          <p:cNvSpPr>
            <a:spLocks noChangeArrowheads="1"/>
          </p:cNvSpPr>
          <p:nvPr/>
        </p:nvSpPr>
        <p:spPr bwMode="auto">
          <a:xfrm>
            <a:off x="6875463" y="115888"/>
            <a:ext cx="612775" cy="415925"/>
          </a:xfrm>
          <a:prstGeom prst="ellipse">
            <a:avLst/>
          </a:prstGeom>
          <a:noFill/>
          <a:ln w="9525" algn="ctr">
            <a:solidFill>
              <a:srgbClr val="EAEAE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/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78853" name="Gleichschenkliges Dreieck 10"/>
          <p:cNvSpPr>
            <a:spLocks noChangeArrowheads="1"/>
          </p:cNvSpPr>
          <p:nvPr/>
        </p:nvSpPr>
        <p:spPr bwMode="auto">
          <a:xfrm>
            <a:off x="8532813" y="0"/>
            <a:ext cx="503237" cy="531813"/>
          </a:xfrm>
          <a:prstGeom prst="triangle">
            <a:avLst>
              <a:gd name="adj" fmla="val 50000"/>
            </a:avLst>
          </a:prstGeom>
          <a:noFill/>
          <a:ln w="3175" algn="ctr">
            <a:solidFill>
              <a:schemeClr val="bg2">
                <a:alpha val="3098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/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 rot="16200000">
            <a:off x="-773906" y="2942432"/>
            <a:ext cx="21605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>
                <a:solidFill>
                  <a:srgbClr val="000000"/>
                </a:solidFill>
                <a:latin typeface="Arial" panose="020B0604020202020204" pitchFamily="34" charset="0"/>
              </a:rPr>
              <a:t>Anzahl untersuchte Parzellen</a:t>
            </a:r>
          </a:p>
        </p:txBody>
      </p:sp>
      <p:sp>
        <p:nvSpPr>
          <p:cNvPr id="78855" name="Foliennummernplatzhalter 12"/>
          <p:cNvSpPr txBox="1">
            <a:spLocks/>
          </p:cNvSpPr>
          <p:nvPr/>
        </p:nvSpPr>
        <p:spPr bwMode="auto">
          <a:xfrm>
            <a:off x="8378825" y="6408738"/>
            <a:ext cx="765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7F7F7F"/>
                </a:solidFill>
              </a:rPr>
              <a:t>Folie </a:t>
            </a:r>
            <a:fld id="{D3FED8A1-15B1-490C-B1B5-13701FBC05BB}" type="slidenum">
              <a:rPr lang="de-DE" altLang="de-DE" sz="1200">
                <a:solidFill>
                  <a:srgbClr val="7F7F7F"/>
                </a:solidFill>
              </a:rPr>
              <a:pPr algn="r"/>
              <a:t>4</a:t>
            </a:fld>
            <a:endParaRPr lang="de-DE" altLang="de-DE" sz="120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166688" y="625475"/>
            <a:ext cx="8810625" cy="5607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SzPct val="90000"/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indent="-285750" eaLnBrk="0" hangingPunct="0"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indent="-228600" eaLnBrk="0" hangingPunct="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indent="-228600" eaLnBrk="0" hangingPunct="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indent="-228600" eaLnBrk="0" hangingPunct="0">
              <a:spcBef>
                <a:spcPct val="3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indent="-228600" eaLnBrk="0" fontAlgn="base" hangingPunct="0">
              <a:spcBef>
                <a:spcPct val="30000"/>
              </a:spcBef>
              <a:spcAft>
                <a:spcPct val="0"/>
              </a:spcAft>
              <a:buSzPct val="90000"/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  <a:buFontTx/>
              <a:buNone/>
            </a:pPr>
            <a:r>
              <a:rPr lang="de-DE" altLang="de-DE" sz="2000" b="1">
                <a:latin typeface="Arial" pitchFamily="34" charset="0"/>
                <a:ea typeface="ＭＳ Ｐゴシック" pitchFamily="34" charset="-128"/>
              </a:rPr>
              <a:t>Nutzungsbeschränkungen aufgrund erhöhter PFC-Werte in Pflanzen – Umbruch bzw. geänderte Verwertung 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  <a:buFontTx/>
              <a:buNone/>
            </a:pPr>
            <a:r>
              <a:rPr lang="de-DE" altLang="de-DE" sz="2000" b="1">
                <a:latin typeface="Arial" pitchFamily="34" charset="0"/>
                <a:ea typeface="ＭＳ Ｐゴシック" pitchFamily="34" charset="-128"/>
              </a:rPr>
              <a:t>Bisherige Entscheidungen der Landwirte </a:t>
            </a:r>
            <a:r>
              <a:rPr lang="de-DE" altLang="de-DE" sz="2000">
                <a:latin typeface="Arial" pitchFamily="34" charset="0"/>
                <a:ea typeface="ＭＳ Ｐゴシック" pitchFamily="34" charset="-128"/>
              </a:rPr>
              <a:t>(LK RA , BAD-BAD und MA) </a:t>
            </a:r>
            <a:br>
              <a:rPr lang="de-DE" altLang="de-DE" sz="2000">
                <a:latin typeface="Arial" pitchFamily="34" charset="0"/>
                <a:ea typeface="ＭＳ Ｐゴシック" pitchFamily="34" charset="-128"/>
              </a:rPr>
            </a:br>
            <a:r>
              <a:rPr lang="de-DE" altLang="de-DE" sz="2000">
                <a:latin typeface="Arial" pitchFamily="34" charset="0"/>
                <a:ea typeface="ＭＳ Ｐゴシック" pitchFamily="34" charset="-128"/>
              </a:rPr>
              <a:t>Stand 01.10.2015</a:t>
            </a:r>
            <a:r>
              <a:rPr lang="de-DE" altLang="de-DE" sz="2000" b="1">
                <a:latin typeface="Arial" pitchFamily="34" charset="0"/>
                <a:ea typeface="ＭＳ Ｐゴシック" pitchFamily="34" charset="-128"/>
              </a:rPr>
              <a:t>:</a:t>
            </a:r>
            <a:br>
              <a:rPr lang="de-DE" altLang="de-DE" sz="2000" b="1">
                <a:latin typeface="Arial" pitchFamily="34" charset="0"/>
                <a:ea typeface="ＭＳ Ｐゴシック" pitchFamily="34" charset="-128"/>
              </a:rPr>
            </a:br>
            <a:r>
              <a:rPr lang="de-DE" altLang="de-DE" sz="2000" b="1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</a:pPr>
            <a:r>
              <a:rPr lang="de-DE" altLang="de-DE" sz="1800">
                <a:latin typeface="Arial" pitchFamily="34" charset="0"/>
                <a:ea typeface="ＭＳ Ｐゴシック" pitchFamily="34" charset="-128"/>
              </a:rPr>
              <a:t>4,45 ha Erdbeeren nicht geerntet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</a:pPr>
            <a:r>
              <a:rPr lang="de-DE" altLang="de-DE" sz="1800">
                <a:latin typeface="Arial" pitchFamily="34" charset="0"/>
                <a:ea typeface="ＭＳ Ｐゴシック" pitchFamily="34" charset="-128"/>
              </a:rPr>
              <a:t>5,93 ha Spargel nicht geerntet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</a:pPr>
            <a:r>
              <a:rPr lang="de-DE" altLang="de-DE" sz="1800">
                <a:latin typeface="Arial" pitchFamily="34" charset="0"/>
                <a:ea typeface="ＭＳ Ｐゴシック" pitchFamily="34" charset="-128"/>
              </a:rPr>
              <a:t>1,42 ha Gemüsefläche im Gewächshaus – kein Anbau mehr möglich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</a:pPr>
            <a:r>
              <a:rPr lang="de-DE" altLang="de-DE" sz="1800">
                <a:latin typeface="Arial" pitchFamily="34" charset="0"/>
                <a:ea typeface="ＭＳ Ｐゴシック" pitchFamily="34" charset="-128"/>
              </a:rPr>
              <a:t>2,78 ha Gemüsefläche im Freiland – mit Gemüsearten &gt; BUW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</a:pPr>
            <a:r>
              <a:rPr lang="de-DE" altLang="de-DE" sz="1800">
                <a:latin typeface="Arial" pitchFamily="34" charset="0"/>
                <a:ea typeface="ＭＳ Ｐゴシック" pitchFamily="34" charset="-128"/>
              </a:rPr>
              <a:t>0,49 ha Triticale umgebrochen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</a:pPr>
            <a:r>
              <a:rPr lang="de-DE" altLang="de-DE" sz="1800">
                <a:latin typeface="Arial" pitchFamily="34" charset="0"/>
                <a:ea typeface="ＭＳ Ｐゴシック" pitchFamily="34" charset="-128"/>
              </a:rPr>
              <a:t>18,60 ha Winterweizen – nur Vermarktung als Futtermittel mit Auflagen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</a:pPr>
            <a:r>
              <a:rPr lang="de-DE" altLang="de-DE" sz="1800">
                <a:latin typeface="Arial" pitchFamily="34" charset="0"/>
                <a:ea typeface="ＭＳ Ｐゴシック" pitchFamily="34" charset="-128"/>
              </a:rPr>
              <a:t>4,04 ha Gras als Futtermittel nicht nutzbar 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</a:pPr>
            <a:endParaRPr lang="de-DE" altLang="de-DE" sz="18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875" name="Foliennummernplatzhalter 12"/>
          <p:cNvSpPr txBox="1">
            <a:spLocks/>
          </p:cNvSpPr>
          <p:nvPr/>
        </p:nvSpPr>
        <p:spPr bwMode="auto">
          <a:xfrm>
            <a:off x="8378825" y="6435725"/>
            <a:ext cx="765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7F7F7F"/>
                </a:solidFill>
              </a:rPr>
              <a:t>Folie </a:t>
            </a:r>
            <a:fld id="{02676CDF-B695-4907-8B23-47EAE62144F1}" type="slidenum">
              <a:rPr lang="de-DE" altLang="de-DE" sz="1200">
                <a:solidFill>
                  <a:srgbClr val="7F7F7F"/>
                </a:solidFill>
              </a:rPr>
              <a:pPr algn="r"/>
              <a:t>5</a:t>
            </a:fld>
            <a:endParaRPr lang="de-DE" altLang="de-DE" sz="120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feld 1"/>
          <p:cNvSpPr txBox="1">
            <a:spLocks noChangeArrowheads="1"/>
          </p:cNvSpPr>
          <p:nvPr/>
        </p:nvSpPr>
        <p:spPr bwMode="auto">
          <a:xfrm>
            <a:off x="684213" y="30163"/>
            <a:ext cx="8208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de-DE" altLang="de-DE" sz="2200" b="1">
                <a:solidFill>
                  <a:srgbClr val="000000"/>
                </a:solidFill>
                <a:latin typeface="Arial" pitchFamily="34" charset="0"/>
              </a:rPr>
              <a:t>Ergebnisse Lebensmittelüberwachung pflanzliche LM 2015</a:t>
            </a:r>
          </a:p>
          <a:p>
            <a:pPr algn="ctr"/>
            <a:r>
              <a:rPr lang="de-DE" altLang="de-DE" sz="2200" b="1">
                <a:solidFill>
                  <a:srgbClr val="000000"/>
                </a:solidFill>
                <a:latin typeface="Arial" pitchFamily="34" charset="0"/>
              </a:rPr>
              <a:t> - Obst und Gemüse aus dem PFC-Gebiet -</a:t>
            </a:r>
          </a:p>
        </p:txBody>
      </p:sp>
      <p:sp>
        <p:nvSpPr>
          <p:cNvPr id="8" name="Textfeld 7"/>
          <p:cNvSpPr txBox="1"/>
          <p:nvPr/>
        </p:nvSpPr>
        <p:spPr>
          <a:xfrm rot="16200000">
            <a:off x="-396081" y="2751931"/>
            <a:ext cx="1152525" cy="25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>
                <a:solidFill>
                  <a:srgbClr val="000000"/>
                </a:solidFill>
                <a:latin typeface="Arial" panose="020B0604020202020204" pitchFamily="34" charset="0"/>
              </a:rPr>
              <a:t>Anzahl Proben</a:t>
            </a:r>
          </a:p>
        </p:txBody>
      </p:sp>
      <p:graphicFrame>
        <p:nvGraphicFramePr>
          <p:cNvPr id="80900" name="Diagramm 4"/>
          <p:cNvGraphicFramePr>
            <a:graphicFrameLocks/>
          </p:cNvGraphicFramePr>
          <p:nvPr/>
        </p:nvGraphicFramePr>
        <p:xfrm>
          <a:off x="3175" y="282575"/>
          <a:ext cx="9191625" cy="6292850"/>
        </p:xfrm>
        <a:graphic>
          <a:graphicData uri="http://schemas.openxmlformats.org/presentationml/2006/ole">
            <p:oleObj spid="_x0000_s80907" r:id="rId3" imgW="9193565" imgH="6297714" progId="Excel.Sheet.8">
              <p:embed/>
            </p:oleObj>
          </a:graphicData>
        </a:graphic>
      </p:graphicFrame>
      <p:sp>
        <p:nvSpPr>
          <p:cNvPr id="80901" name="Foliennummernplatzhalter 12"/>
          <p:cNvSpPr txBox="1">
            <a:spLocks/>
          </p:cNvSpPr>
          <p:nvPr/>
        </p:nvSpPr>
        <p:spPr bwMode="auto">
          <a:xfrm>
            <a:off x="8351838" y="6421438"/>
            <a:ext cx="765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7F7F7F"/>
                </a:solidFill>
              </a:rPr>
              <a:t>Folie </a:t>
            </a:r>
            <a:fld id="{2627A12A-C408-44D0-B715-1EF835FB8EA1}" type="slidenum">
              <a:rPr lang="de-DE" altLang="de-DE" sz="1200">
                <a:solidFill>
                  <a:srgbClr val="7F7F7F"/>
                </a:solidFill>
              </a:rPr>
              <a:pPr algn="r"/>
              <a:t>6</a:t>
            </a:fld>
            <a:endParaRPr lang="de-DE" altLang="de-DE" sz="120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Diagramm 3"/>
          <p:cNvGraphicFramePr>
            <a:graphicFrameLocks/>
          </p:cNvGraphicFramePr>
          <p:nvPr/>
        </p:nvGraphicFramePr>
        <p:xfrm>
          <a:off x="57150" y="641350"/>
          <a:ext cx="8958263" cy="6013450"/>
        </p:xfrm>
        <a:graphic>
          <a:graphicData uri="http://schemas.openxmlformats.org/presentationml/2006/ole">
            <p:oleObj spid="_x0000_s81931" r:id="rId3" imgW="8961897" imgH="6017273" progId="Excel.Sheet.8">
              <p:embed/>
            </p:oleObj>
          </a:graphicData>
        </a:graphic>
      </p:graphicFrame>
      <p:sp>
        <p:nvSpPr>
          <p:cNvPr id="81923" name="Textfeld 1"/>
          <p:cNvSpPr txBox="1">
            <a:spLocks noChangeArrowheads="1"/>
          </p:cNvSpPr>
          <p:nvPr/>
        </p:nvSpPr>
        <p:spPr bwMode="auto">
          <a:xfrm>
            <a:off x="468313" y="150813"/>
            <a:ext cx="8496300" cy="76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de-DE" altLang="de-DE" sz="2200">
                <a:latin typeface="Arial" pitchFamily="34" charset="0"/>
              </a:rPr>
              <a:t>Maximalwerte der einzelnen PFC bei den verschiedenen Kulturen des Vorerntemonitoring</a:t>
            </a:r>
          </a:p>
        </p:txBody>
      </p:sp>
      <p:sp>
        <p:nvSpPr>
          <p:cNvPr id="81924" name="Textfeld 1"/>
          <p:cNvSpPr txBox="1">
            <a:spLocks noChangeArrowheads="1"/>
          </p:cNvSpPr>
          <p:nvPr/>
        </p:nvSpPr>
        <p:spPr bwMode="auto">
          <a:xfrm rot="-5400000">
            <a:off x="-792162" y="2459037"/>
            <a:ext cx="2160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DE" altLang="de-DE" sz="110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/kg Originalsubstanz</a:t>
            </a:r>
          </a:p>
          <a:p>
            <a:endParaRPr lang="de-DE" altLang="de-DE" sz="11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925" name="Foliennummernplatzhalter 12"/>
          <p:cNvSpPr txBox="1">
            <a:spLocks/>
          </p:cNvSpPr>
          <p:nvPr/>
        </p:nvSpPr>
        <p:spPr bwMode="auto">
          <a:xfrm>
            <a:off x="8351838" y="6421438"/>
            <a:ext cx="765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7F7F7F"/>
                </a:solidFill>
              </a:rPr>
              <a:t>Folie </a:t>
            </a:r>
            <a:fld id="{01ED3212-54FB-4285-9F12-CF5567535274}" type="slidenum">
              <a:rPr lang="de-DE" altLang="de-DE" sz="1200">
                <a:solidFill>
                  <a:srgbClr val="7F7F7F"/>
                </a:solidFill>
              </a:rPr>
              <a:pPr algn="r"/>
              <a:t>7</a:t>
            </a:fld>
            <a:endParaRPr lang="de-DE" altLang="de-DE" sz="120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5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431800"/>
          </a:xfrm>
        </p:spPr>
        <p:txBody>
          <a:bodyPr/>
          <a:lstStyle/>
          <a:p>
            <a:pPr algn="ctr"/>
            <a:r>
              <a:rPr lang="de-DE" altLang="de-DE" sz="2200" b="1" smtClean="0">
                <a:latin typeface="Arial" pitchFamily="34" charset="0"/>
                <a:cs typeface="Arial" pitchFamily="34" charset="0"/>
              </a:rPr>
              <a:t>Erkenntnisse aus 2015</a:t>
            </a:r>
          </a:p>
        </p:txBody>
      </p:sp>
      <p:sp>
        <p:nvSpPr>
          <p:cNvPr id="92163" name="Inhaltsplatzhalter 1"/>
          <p:cNvSpPr>
            <a:spLocks noGrp="1"/>
          </p:cNvSpPr>
          <p:nvPr>
            <p:ph idx="1"/>
          </p:nvPr>
        </p:nvSpPr>
        <p:spPr>
          <a:xfrm>
            <a:off x="250825" y="908720"/>
            <a:ext cx="8893175" cy="5328591"/>
          </a:xfrm>
        </p:spPr>
        <p:txBody>
          <a:bodyPr/>
          <a:lstStyle/>
          <a:p>
            <a:pPr>
              <a:buFont typeface="Symbol" pitchFamily="18" charset="2"/>
              <a:buChar char="-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PFC-haltige Böden sind für die Erzeugung von Lebensmitteln grundsätzlich problematisch deshalb:</a:t>
            </a:r>
          </a:p>
          <a:p>
            <a:pPr lvl="1">
              <a:buFont typeface="Wingdings" pitchFamily="2" charset="2"/>
              <a:buChar char="Ø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belastete Böden müssen identifiziert werden</a:t>
            </a:r>
          </a:p>
          <a:p>
            <a:pPr lvl="1">
              <a:buFont typeface="Wingdings" pitchFamily="2" charset="2"/>
              <a:buChar char="Ø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Erzeugnisse dieser Flächen sind auf Unbedenklichkeit zu untersuchen</a:t>
            </a:r>
          </a:p>
          <a:p>
            <a:pPr>
              <a:buFont typeface="Symbol" pitchFamily="18" charset="2"/>
              <a:buChar char="-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langkettige PFC werden kaum in die Pflanzen eingelagert</a:t>
            </a:r>
          </a:p>
          <a:p>
            <a:pPr>
              <a:buFont typeface="Symbol" pitchFamily="18" charset="2"/>
              <a:buChar char="-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PFC-Übergang in die Pflanzen, auch im Hinblick auf die Signatur weiterhin unklar</a:t>
            </a:r>
          </a:p>
          <a:p>
            <a:pPr>
              <a:buFont typeface="Symbol" pitchFamily="18" charset="2"/>
              <a:buChar char="-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Pflanzen mit</a:t>
            </a:r>
          </a:p>
          <a:p>
            <a:pPr lvl="1">
              <a:buFont typeface="Symbol" pitchFamily="18" charset="2"/>
              <a:buChar char="-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hohem Wasserdurchsatz und starker Verdunstung, dadurch</a:t>
            </a:r>
          </a:p>
          <a:p>
            <a:pPr lvl="1">
              <a:buFont typeface="Symbol" pitchFamily="18" charset="2"/>
              <a:buChar char="-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hohem Wasser- und Beregnungsbedarf </a:t>
            </a:r>
          </a:p>
          <a:p>
            <a:pPr marL="471488" lvl="1" indent="0">
              <a:buNone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fördern einen Konzentrationseffekt</a:t>
            </a:r>
          </a:p>
          <a:p>
            <a:pPr>
              <a:buFont typeface="Symbol" pitchFamily="18" charset="2"/>
              <a:buChar char="-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tiefwurzelnde Pflanzen mit hohem Grünanteil reichern PFC stärker an</a:t>
            </a:r>
          </a:p>
          <a:p>
            <a:pPr>
              <a:buFont typeface="Symbol" pitchFamily="18" charset="2"/>
              <a:buChar char="-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</a:rPr>
              <a:t>Die einzelnen Pflanzenarten und selbst die einzelnen Getreidearten und -sorten scheinen PFC unterschiedlich aufzunehmen. </a:t>
            </a:r>
          </a:p>
          <a:p>
            <a:pPr>
              <a:buFont typeface="Symbol" pitchFamily="18" charset="2"/>
              <a:buChar char="-"/>
            </a:pPr>
            <a:r>
              <a:rPr lang="de-DE" altLang="de-DE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de-DE" altLang="de-DE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Fortführung des </a:t>
            </a:r>
            <a:r>
              <a:rPr lang="de-DE" altLang="de-DE" b="1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Vorerntemonitorings</a:t>
            </a:r>
            <a:r>
              <a:rPr lang="de-DE" altLang="de-DE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2016</a:t>
            </a:r>
            <a:endParaRPr lang="de-DE" altLang="de-DE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Foliennummernplatzhalter 12"/>
          <p:cNvSpPr txBox="1">
            <a:spLocks/>
          </p:cNvSpPr>
          <p:nvPr/>
        </p:nvSpPr>
        <p:spPr bwMode="auto">
          <a:xfrm>
            <a:off x="8351838" y="6421438"/>
            <a:ext cx="765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7F7F7F"/>
                </a:solidFill>
              </a:rPr>
              <a:t>Folie </a:t>
            </a:r>
            <a:fld id="{41EEA8BD-65F5-4FD1-A068-B66F1A5CE3DF}" type="slidenum">
              <a:rPr lang="de-DE" altLang="de-DE" sz="1200">
                <a:solidFill>
                  <a:srgbClr val="7F7F7F"/>
                </a:solidFill>
              </a:rPr>
              <a:pPr algn="r"/>
              <a:t>8</a:t>
            </a:fld>
            <a:endParaRPr lang="de-DE" altLang="de-DE" sz="120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Standard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Standard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Office PowerPoint</Application>
  <PresentationFormat>Bildschirmpräsentation (4:3)</PresentationFormat>
  <Paragraphs>56</Paragraphs>
  <Slides>8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Standarddesign</vt:lpstr>
      <vt:lpstr>1_Standarddesign</vt:lpstr>
      <vt:lpstr>Benutzerdefiniertes Design</vt:lpstr>
      <vt:lpstr>Microsoft Office Excel 97-2003-Arbeitsblatt</vt:lpstr>
      <vt:lpstr>Bürgerinformation PFC im Raum Baden-Baden/Rastatt 4. November 2015</vt:lpstr>
      <vt:lpstr>Folie 2</vt:lpstr>
      <vt:lpstr>Folie 3</vt:lpstr>
      <vt:lpstr>Folie 4</vt:lpstr>
      <vt:lpstr>Folie 5</vt:lpstr>
      <vt:lpstr>Folie 6</vt:lpstr>
      <vt:lpstr>Folie 7</vt:lpstr>
      <vt:lpstr>Erkenntnisse aus 2015</vt:lpstr>
    </vt:vector>
  </TitlesOfParts>
  <Company>Innenverwaltung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Aktuelles im Pflanzenschutz</dc:title>
  <dc:creator>Kaiser, Birgit (RPK)</dc:creator>
  <cp:lastModifiedBy>ua3200</cp:lastModifiedBy>
  <cp:revision>127</cp:revision>
  <cp:lastPrinted>2015-11-02T09:28:07Z</cp:lastPrinted>
  <dcterms:created xsi:type="dcterms:W3CDTF">2015-01-30T08:19:03Z</dcterms:created>
  <dcterms:modified xsi:type="dcterms:W3CDTF">2015-11-03T16:52:23Z</dcterms:modified>
</cp:coreProperties>
</file>