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9" r:id="rId4"/>
    <p:sldId id="272" r:id="rId5"/>
    <p:sldId id="26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3" r:id="rId14"/>
    <p:sldId id="285" r:id="rId15"/>
    <p:sldId id="286" r:id="rId16"/>
    <p:sldId id="287" r:id="rId17"/>
    <p:sldId id="291" r:id="rId18"/>
    <p:sldId id="290" r:id="rId19"/>
    <p:sldId id="289" r:id="rId20"/>
    <p:sldId id="288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40" userDrawn="1">
          <p15:clr>
            <a:srgbClr val="A4A3A4"/>
          </p15:clr>
        </p15:guide>
        <p15:guide id="2" pos="1054" userDrawn="1">
          <p15:clr>
            <a:srgbClr val="A4A3A4"/>
          </p15:clr>
        </p15:guide>
        <p15:guide id="3" pos="1213" userDrawn="1">
          <p15:clr>
            <a:srgbClr val="A4A3A4"/>
          </p15:clr>
        </p15:guide>
        <p15:guide id="4" pos="1927" userDrawn="1">
          <p15:clr>
            <a:srgbClr val="A4A3A4"/>
          </p15:clr>
        </p15:guide>
        <p15:guide id="5" pos="2086" userDrawn="1">
          <p15:clr>
            <a:srgbClr val="A4A3A4"/>
          </p15:clr>
        </p15:guide>
        <p15:guide id="6" pos="2800" userDrawn="1">
          <p15:clr>
            <a:srgbClr val="A4A3A4"/>
          </p15:clr>
        </p15:guide>
        <p15:guide id="7" pos="2959" userDrawn="1">
          <p15:clr>
            <a:srgbClr val="A4A3A4"/>
          </p15:clr>
        </p15:guide>
        <p15:guide id="8" pos="3673" userDrawn="1">
          <p15:clr>
            <a:srgbClr val="A4A3A4"/>
          </p15:clr>
        </p15:guide>
        <p15:guide id="9" pos="3832" userDrawn="1">
          <p15:clr>
            <a:srgbClr val="A4A3A4"/>
          </p15:clr>
        </p15:guide>
        <p15:guide id="10" pos="4546" userDrawn="1">
          <p15:clr>
            <a:srgbClr val="A4A3A4"/>
          </p15:clr>
        </p15:guide>
        <p15:guide id="11" pos="4705" userDrawn="1">
          <p15:clr>
            <a:srgbClr val="A4A3A4"/>
          </p15:clr>
        </p15:guide>
        <p15:guide id="12" pos="5419" userDrawn="1">
          <p15:clr>
            <a:srgbClr val="A4A3A4"/>
          </p15:clr>
        </p15:guide>
        <p15:guide id="13" orient="horz" pos="634" userDrawn="1">
          <p15:clr>
            <a:srgbClr val="A4A3A4"/>
          </p15:clr>
        </p15:guide>
        <p15:guide id="14" orient="horz" pos="1644" userDrawn="1">
          <p15:clr>
            <a:srgbClr val="A4A3A4"/>
          </p15:clr>
        </p15:guide>
        <p15:guide id="15" orient="horz" pos="1802" userDrawn="1">
          <p15:clr>
            <a:srgbClr val="A4A3A4"/>
          </p15:clr>
        </p15:guide>
        <p15:guide id="16" orient="horz" pos="2811" userDrawn="1">
          <p15:clr>
            <a:srgbClr val="A4A3A4"/>
          </p15:clr>
        </p15:guide>
        <p15:guide id="17" orient="horz" pos="2970" userDrawn="1">
          <p15:clr>
            <a:srgbClr val="A4A3A4"/>
          </p15:clr>
        </p15:guide>
        <p15:guide id="18" orient="horz" pos="3476" userDrawn="1">
          <p15:clr>
            <a:srgbClr val="A4A3A4"/>
          </p15:clr>
        </p15:guide>
        <p15:guide id="19" orient="horz" pos="397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708" y="1080"/>
      </p:cViewPr>
      <p:guideLst>
        <p:guide orient="horz" pos="2151"/>
        <p:guide orient="horz" pos="1644"/>
        <p:guide orient="horz" pos="1802"/>
        <p:guide orient="horz" pos="2811"/>
        <p:guide orient="horz" pos="2970"/>
        <p:guide orient="horz" pos="3476"/>
        <p:guide orient="horz" pos="3979"/>
        <p:guide pos="345"/>
        <p:guide pos="1054"/>
        <p:guide pos="1213"/>
        <p:guide pos="1927"/>
        <p:guide pos="2086"/>
        <p:guide pos="2800"/>
        <p:guide pos="2953"/>
        <p:guide pos="3673"/>
        <p:guide pos="4434"/>
        <p:guide pos="4546"/>
        <p:guide pos="4705"/>
        <p:guide pos="541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3354" y="1014"/>
      </p:cViewPr>
      <p:guideLst>
        <p:guide orient="horz" pos="2880"/>
        <p:guide pos="2160"/>
      </p:guideLst>
    </p:cSldViewPr>
  </p:notesViewPr>
  <p:gridSpacing cx="73728263" cy="737282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9999" y="853560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r>
              <a:rPr lang="de-DE" sz="700" dirty="0" smtClean="0"/>
              <a:t>Title: xxx</a:t>
            </a:r>
            <a:endParaRPr lang="de-DE" sz="7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0000" y="8679600"/>
            <a:ext cx="523889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pPr algn="l"/>
            <a:r>
              <a:rPr lang="de-DE" sz="700" dirty="0" smtClean="0"/>
              <a:t>Datum: 2. November 2015</a:t>
            </a:r>
            <a:endParaRPr lang="de-DE" sz="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39999" y="882378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78890" y="867960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fld id="{FC83C17D-ADA0-48C8-B540-397E0E6257D4}" type="slidenum">
              <a:rPr lang="de-DE" sz="900" smtClean="0"/>
              <a:pPr/>
              <a:t>‹Nr.›</a:t>
            </a:fld>
            <a:endParaRPr lang="de-DE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890" y="244800"/>
            <a:ext cx="2628000" cy="2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18574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9999" y="9900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9998" y="4638607"/>
            <a:ext cx="5778891" cy="366416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2" name="Header Placeholder 1"/>
          <p:cNvSpPr>
            <a:spLocks noGrp="1"/>
          </p:cNvSpPr>
          <p:nvPr>
            <p:ph type="hdr" sz="quarter"/>
          </p:nvPr>
        </p:nvSpPr>
        <p:spPr>
          <a:xfrm>
            <a:off x="539999" y="853560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r>
              <a:rPr lang="de-DE" sz="700" dirty="0" smtClean="0"/>
              <a:t>Title: xxx</a:t>
            </a:r>
            <a:endParaRPr lang="de-DE" sz="70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0000" y="8679600"/>
            <a:ext cx="523889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pPr algn="l"/>
            <a:r>
              <a:rPr lang="de-DE" sz="700" dirty="0" smtClean="0"/>
              <a:t>Datum: 2. November 2015</a:t>
            </a:r>
            <a:endParaRPr lang="de-DE" sz="700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539999" y="8823780"/>
            <a:ext cx="5778891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 sz="7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778890" y="867960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00"/>
            </a:lvl1pPr>
          </a:lstStyle>
          <a:p>
            <a:fld id="{FC83C17D-ADA0-48C8-B540-397E0E6257D4}" type="slidenum">
              <a:rPr lang="de-DE" sz="900" smtClean="0"/>
              <a:pPr/>
              <a:t>‹Nr.›</a:t>
            </a:fld>
            <a:endParaRPr lang="de-DE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890" y="244800"/>
            <a:ext cx="2628000" cy="2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39069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8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1800000"/>
            <a:ext cx="9144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2277398"/>
            <a:ext cx="8064000" cy="5262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300"/>
              </a:spcAft>
              <a:defRPr sz="38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999" y="2855594"/>
            <a:ext cx="6676776" cy="7201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Add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cxnSp>
        <p:nvCxnSpPr>
          <p:cNvPr id="10" name="Diagonal Line 2"/>
          <p:cNvCxnSpPr/>
          <p:nvPr userDrawn="1"/>
        </p:nvCxnSpPr>
        <p:spPr bwMode="white">
          <a:xfrm flipH="1">
            <a:off x="5095875" y="2898648"/>
            <a:ext cx="4057270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Diagonal Line 1"/>
          <p:cNvCxnSpPr/>
          <p:nvPr userDrawn="1"/>
        </p:nvCxnSpPr>
        <p:spPr bwMode="white">
          <a:xfrm flipH="1">
            <a:off x="6794500" y="4445793"/>
            <a:ext cx="2349501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Horizontal Line"/>
          <p:cNvCxnSpPr/>
          <p:nvPr userDrawn="1"/>
        </p:nvCxnSpPr>
        <p:spPr bwMode="white">
          <a:xfrm flipH="1">
            <a:off x="1" y="6015323"/>
            <a:ext cx="9144000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750" y="3759558"/>
            <a:ext cx="6677025" cy="276999"/>
          </a:xfrm>
        </p:spPr>
        <p:txBody>
          <a:bodyPr>
            <a:noAutofit/>
          </a:bodyPr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1" y="6408000"/>
            <a:ext cx="3905250" cy="1384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5184000" y="396000"/>
            <a:ext cx="342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0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6209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300" y="1006475"/>
            <a:ext cx="2519363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  <a:p>
            <a:pPr lvl="5"/>
            <a:r>
              <a:rPr lang="de-DE" dirty="0" smtClean="0"/>
              <a:t>Level 6</a:t>
            </a:r>
          </a:p>
          <a:p>
            <a:pPr lvl="6"/>
            <a:r>
              <a:rPr lang="de-DE" dirty="0" smtClean="0"/>
              <a:t>Level 7</a:t>
            </a:r>
          </a:p>
          <a:p>
            <a:pPr lvl="7"/>
            <a:r>
              <a:rPr lang="de-DE" dirty="0" smtClean="0"/>
              <a:t>Level 8</a:t>
            </a:r>
          </a:p>
          <a:p>
            <a:pPr lvl="8"/>
            <a:r>
              <a:rPr lang="de-DE" dirty="0" smtClean="0"/>
              <a:t>Level 9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5291140" cy="4985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49" y="2358001"/>
            <a:ext cx="5291139" cy="3160149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5291139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2976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5291140" cy="4985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49" y="2358001"/>
            <a:ext cx="5291139" cy="3160150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grpSp>
        <p:nvGrpSpPr>
          <p:cNvPr id="2" name="Group 1"/>
          <p:cNvGrpSpPr/>
          <p:nvPr userDrawn="1"/>
        </p:nvGrpSpPr>
        <p:grpSpPr bwMode="ltGray">
          <a:xfrm>
            <a:off x="6083300" y="2102136"/>
            <a:ext cx="2520000" cy="360000"/>
            <a:chOff x="6083300" y="2351692"/>
            <a:chExt cx="2520000" cy="360000"/>
          </a:xfrm>
        </p:grpSpPr>
        <p:sp>
          <p:nvSpPr>
            <p:cNvPr id="11" name="Snip Single Corner Rectangle 10"/>
            <p:cNvSpPr/>
            <p:nvPr userDrawn="1"/>
          </p:nvSpPr>
          <p:spPr bwMode="ltGray">
            <a:xfrm flipH="1">
              <a:off x="6083300" y="2351692"/>
              <a:ext cx="2520000" cy="360000"/>
            </a:xfrm>
            <a:prstGeom prst="snip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Triangle 11"/>
            <p:cNvSpPr/>
            <p:nvPr userDrawn="1"/>
          </p:nvSpPr>
          <p:spPr bwMode="ltGray">
            <a:xfrm flipH="1">
              <a:off x="6083300" y="2351692"/>
              <a:ext cx="180000" cy="180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ltGray">
          <a:xfrm>
            <a:off x="6083300" y="2360294"/>
            <a:ext cx="2520000" cy="716707"/>
          </a:xfrm>
          <a:solidFill>
            <a:schemeClr val="accent1"/>
          </a:solidFill>
        </p:spPr>
        <p:txBody>
          <a:bodyPr lIns="216000" rIns="216000" bIns="216000">
            <a:spAutoFit/>
          </a:bodyPr>
          <a:lstStyle>
            <a:lvl1pPr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5291139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7738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526" y="1006475"/>
            <a:ext cx="5291138" cy="45116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  <a:p>
            <a:pPr lvl="5"/>
            <a:r>
              <a:rPr lang="de-DE" dirty="0" smtClean="0"/>
              <a:t>Level 6</a:t>
            </a:r>
          </a:p>
          <a:p>
            <a:pPr lvl="6"/>
            <a:r>
              <a:rPr lang="de-DE" dirty="0" smtClean="0"/>
              <a:t>Level 7</a:t>
            </a:r>
          </a:p>
          <a:p>
            <a:pPr lvl="7"/>
            <a:r>
              <a:rPr lang="de-DE" dirty="0" smtClean="0"/>
              <a:t>Level 8</a:t>
            </a:r>
          </a:p>
          <a:p>
            <a:pPr lvl="8"/>
            <a:r>
              <a:rPr lang="de-DE" dirty="0" smtClean="0"/>
              <a:t>Level 9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750" y="950208"/>
            <a:ext cx="2519364" cy="99719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0" y="2868998"/>
            <a:ext cx="2519364" cy="2649152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988296"/>
            <a:ext cx="2519365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247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3142801"/>
            <a:ext cx="251936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  <a:p>
            <a:pPr lvl="5"/>
            <a:r>
              <a:rPr lang="de-DE" dirty="0" smtClean="0"/>
              <a:t>Level 6</a:t>
            </a:r>
          </a:p>
          <a:p>
            <a:pPr lvl="6"/>
            <a:r>
              <a:rPr lang="de-DE" dirty="0" smtClean="0"/>
              <a:t>Level 7</a:t>
            </a:r>
          </a:p>
          <a:p>
            <a:pPr lvl="7"/>
            <a:r>
              <a:rPr lang="de-DE" dirty="0" smtClean="0"/>
              <a:t>Level 8</a:t>
            </a:r>
          </a:p>
          <a:p>
            <a:pPr lvl="8"/>
            <a:r>
              <a:rPr lang="de-DE" dirty="0" smtClean="0"/>
              <a:t>Level 9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9750" y="2358000"/>
            <a:ext cx="8062913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311525" y="3142801"/>
            <a:ext cx="251936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  <a:p>
            <a:pPr lvl="5"/>
            <a:r>
              <a:rPr lang="de-DE" dirty="0" smtClean="0"/>
              <a:t>Level 6</a:t>
            </a:r>
          </a:p>
          <a:p>
            <a:pPr lvl="6"/>
            <a:r>
              <a:rPr lang="de-DE" dirty="0" smtClean="0"/>
              <a:t>Level 7</a:t>
            </a:r>
          </a:p>
          <a:p>
            <a:pPr lvl="7"/>
            <a:r>
              <a:rPr lang="de-DE" dirty="0" smtClean="0"/>
              <a:t>Level 8</a:t>
            </a:r>
          </a:p>
          <a:p>
            <a:pPr lvl="8"/>
            <a:r>
              <a:rPr lang="de-DE" dirty="0" smtClean="0"/>
              <a:t>Level 9</a:t>
            </a:r>
            <a:endParaRPr lang="de-DE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6083300" y="3142801"/>
            <a:ext cx="2519364" cy="23753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  <a:p>
            <a:pPr lvl="5"/>
            <a:r>
              <a:rPr lang="de-DE" dirty="0" smtClean="0"/>
              <a:t>Level 6</a:t>
            </a:r>
          </a:p>
          <a:p>
            <a:pPr lvl="6"/>
            <a:r>
              <a:rPr lang="de-DE" dirty="0" smtClean="0"/>
              <a:t>Level 7</a:t>
            </a:r>
          </a:p>
          <a:p>
            <a:pPr lvl="7"/>
            <a:r>
              <a:rPr lang="de-DE" dirty="0" smtClean="0"/>
              <a:t>Level 8</a:t>
            </a:r>
          </a:p>
          <a:p>
            <a:pPr lvl="8"/>
            <a:r>
              <a:rPr lang="de-DE" dirty="0" smtClean="0"/>
              <a:t>Level 9</a:t>
            </a:r>
            <a:endParaRPr lang="de-DE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806291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7569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540000" y="1620000"/>
            <a:ext cx="8064000" cy="4696663"/>
          </a:xfrm>
          <a:prstGeom prst="snip1Rect">
            <a:avLst>
              <a:gd name="adj" fmla="val 61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39750" y="1620000"/>
            <a:ext cx="288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900000" y="1928372"/>
            <a:ext cx="6569188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Add </a:t>
            </a:r>
            <a:r>
              <a:rPr lang="de-DE" dirty="0" err="1" smtClean="0"/>
              <a:t>section</a:t>
            </a:r>
            <a:r>
              <a:rPr lang="de-DE" dirty="0" smtClean="0"/>
              <a:t> title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5766662" y="396000"/>
            <a:ext cx="2829600" cy="3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02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 bwMode="ltGray">
          <a:xfrm flipH="1">
            <a:off x="540000" y="1620000"/>
            <a:ext cx="8064000" cy="4696663"/>
          </a:xfrm>
          <a:prstGeom prst="snip1Rect">
            <a:avLst>
              <a:gd name="adj" fmla="val 61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39750" y="1620000"/>
            <a:ext cx="288000" cy="28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900000" y="1928372"/>
            <a:ext cx="6569188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Add </a:t>
            </a:r>
            <a:r>
              <a:rPr lang="de-DE" dirty="0" err="1" smtClean="0"/>
              <a:t>section</a:t>
            </a:r>
            <a:r>
              <a:rPr lang="de-DE" dirty="0" smtClean="0"/>
              <a:t> title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5766662" y="396000"/>
            <a:ext cx="2829600" cy="3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25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3310662" y="2031160"/>
            <a:ext cx="5292000" cy="3486990"/>
            <a:chOff x="2337" y="1166"/>
            <a:chExt cx="3011" cy="1984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337" y="1166"/>
              <a:ext cx="1621" cy="1557"/>
            </a:xfrm>
            <a:custGeom>
              <a:avLst/>
              <a:gdLst>
                <a:gd name="T0" fmla="*/ 415 w 685"/>
                <a:gd name="T1" fmla="*/ 240 h 657"/>
                <a:gd name="T2" fmla="*/ 376 w 685"/>
                <a:gd name="T3" fmla="*/ 280 h 657"/>
                <a:gd name="T4" fmla="*/ 356 w 685"/>
                <a:gd name="T5" fmla="*/ 300 h 657"/>
                <a:gd name="T6" fmla="*/ 353 w 685"/>
                <a:gd name="T7" fmla="*/ 328 h 657"/>
                <a:gd name="T8" fmla="*/ 309 w 685"/>
                <a:gd name="T9" fmla="*/ 328 h 657"/>
                <a:gd name="T10" fmla="*/ 309 w 685"/>
                <a:gd name="T11" fmla="*/ 317 h 657"/>
                <a:gd name="T12" fmla="*/ 316 w 685"/>
                <a:gd name="T13" fmla="*/ 281 h 657"/>
                <a:gd name="T14" fmla="*/ 344 w 685"/>
                <a:gd name="T15" fmla="*/ 250 h 657"/>
                <a:gd name="T16" fmla="*/ 370 w 685"/>
                <a:gd name="T17" fmla="*/ 227 h 657"/>
                <a:gd name="T18" fmla="*/ 376 w 685"/>
                <a:gd name="T19" fmla="*/ 208 h 657"/>
                <a:gd name="T20" fmla="*/ 365 w 685"/>
                <a:gd name="T21" fmla="*/ 184 h 657"/>
                <a:gd name="T22" fmla="*/ 334 w 685"/>
                <a:gd name="T23" fmla="*/ 174 h 657"/>
                <a:gd name="T24" fmla="*/ 303 w 685"/>
                <a:gd name="T25" fmla="*/ 184 h 657"/>
                <a:gd name="T26" fmla="*/ 286 w 685"/>
                <a:gd name="T27" fmla="*/ 217 h 657"/>
                <a:gd name="T28" fmla="*/ 241 w 685"/>
                <a:gd name="T29" fmla="*/ 211 h 657"/>
                <a:gd name="T30" fmla="*/ 267 w 685"/>
                <a:gd name="T31" fmla="*/ 158 h 657"/>
                <a:gd name="T32" fmla="*/ 332 w 685"/>
                <a:gd name="T33" fmla="*/ 137 h 657"/>
                <a:gd name="T34" fmla="*/ 399 w 685"/>
                <a:gd name="T35" fmla="*/ 159 h 657"/>
                <a:gd name="T36" fmla="*/ 424 w 685"/>
                <a:gd name="T37" fmla="*/ 210 h 657"/>
                <a:gd name="T38" fmla="*/ 415 w 685"/>
                <a:gd name="T39" fmla="*/ 240 h 657"/>
                <a:gd name="T40" fmla="*/ 358 w 685"/>
                <a:gd name="T41" fmla="*/ 394 h 657"/>
                <a:gd name="T42" fmla="*/ 309 w 685"/>
                <a:gd name="T43" fmla="*/ 394 h 657"/>
                <a:gd name="T44" fmla="*/ 309 w 685"/>
                <a:gd name="T45" fmla="*/ 345 h 657"/>
                <a:gd name="T46" fmla="*/ 358 w 685"/>
                <a:gd name="T47" fmla="*/ 345 h 657"/>
                <a:gd name="T48" fmla="*/ 358 w 685"/>
                <a:gd name="T49" fmla="*/ 394 h 657"/>
                <a:gd name="T50" fmla="*/ 584 w 685"/>
                <a:gd name="T51" fmla="*/ 82 h 657"/>
                <a:gd name="T52" fmla="*/ 343 w 685"/>
                <a:gd name="T53" fmla="*/ 0 h 657"/>
                <a:gd name="T54" fmla="*/ 101 w 685"/>
                <a:gd name="T55" fmla="*/ 82 h 657"/>
                <a:gd name="T56" fmla="*/ 0 w 685"/>
                <a:gd name="T57" fmla="*/ 283 h 657"/>
                <a:gd name="T58" fmla="*/ 101 w 685"/>
                <a:gd name="T59" fmla="*/ 484 h 657"/>
                <a:gd name="T60" fmla="*/ 343 w 685"/>
                <a:gd name="T61" fmla="*/ 565 h 657"/>
                <a:gd name="T62" fmla="*/ 411 w 685"/>
                <a:gd name="T63" fmla="*/ 560 h 657"/>
                <a:gd name="T64" fmla="*/ 497 w 685"/>
                <a:gd name="T65" fmla="*/ 653 h 657"/>
                <a:gd name="T66" fmla="*/ 507 w 685"/>
                <a:gd name="T67" fmla="*/ 657 h 657"/>
                <a:gd name="T68" fmla="*/ 512 w 685"/>
                <a:gd name="T69" fmla="*/ 657 h 657"/>
                <a:gd name="T70" fmla="*/ 521 w 685"/>
                <a:gd name="T71" fmla="*/ 644 h 657"/>
                <a:gd name="T72" fmla="*/ 521 w 685"/>
                <a:gd name="T73" fmla="*/ 524 h 657"/>
                <a:gd name="T74" fmla="*/ 584 w 685"/>
                <a:gd name="T75" fmla="*/ 484 h 657"/>
                <a:gd name="T76" fmla="*/ 685 w 685"/>
                <a:gd name="T77" fmla="*/ 283 h 657"/>
                <a:gd name="T78" fmla="*/ 584 w 685"/>
                <a:gd name="T79" fmla="*/ 8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5" h="657">
                  <a:moveTo>
                    <a:pt x="415" y="240"/>
                  </a:moveTo>
                  <a:cubicBezTo>
                    <a:pt x="409" y="250"/>
                    <a:pt x="396" y="263"/>
                    <a:pt x="376" y="280"/>
                  </a:cubicBezTo>
                  <a:cubicBezTo>
                    <a:pt x="365" y="288"/>
                    <a:pt x="359" y="295"/>
                    <a:pt x="356" y="300"/>
                  </a:cubicBezTo>
                  <a:cubicBezTo>
                    <a:pt x="354" y="306"/>
                    <a:pt x="353" y="315"/>
                    <a:pt x="353" y="328"/>
                  </a:cubicBezTo>
                  <a:cubicBezTo>
                    <a:pt x="309" y="328"/>
                    <a:pt x="309" y="328"/>
                    <a:pt x="309" y="328"/>
                  </a:cubicBezTo>
                  <a:cubicBezTo>
                    <a:pt x="309" y="322"/>
                    <a:pt x="309" y="318"/>
                    <a:pt x="309" y="317"/>
                  </a:cubicBezTo>
                  <a:cubicBezTo>
                    <a:pt x="309" y="302"/>
                    <a:pt x="311" y="291"/>
                    <a:pt x="316" y="281"/>
                  </a:cubicBezTo>
                  <a:cubicBezTo>
                    <a:pt x="320" y="272"/>
                    <a:pt x="330" y="262"/>
                    <a:pt x="344" y="250"/>
                  </a:cubicBezTo>
                  <a:cubicBezTo>
                    <a:pt x="358" y="238"/>
                    <a:pt x="367" y="231"/>
                    <a:pt x="370" y="227"/>
                  </a:cubicBezTo>
                  <a:cubicBezTo>
                    <a:pt x="374" y="222"/>
                    <a:pt x="376" y="215"/>
                    <a:pt x="376" y="208"/>
                  </a:cubicBezTo>
                  <a:cubicBezTo>
                    <a:pt x="376" y="199"/>
                    <a:pt x="372" y="191"/>
                    <a:pt x="365" y="184"/>
                  </a:cubicBezTo>
                  <a:cubicBezTo>
                    <a:pt x="357" y="177"/>
                    <a:pt x="347" y="174"/>
                    <a:pt x="334" y="174"/>
                  </a:cubicBezTo>
                  <a:cubicBezTo>
                    <a:pt x="322" y="174"/>
                    <a:pt x="311" y="177"/>
                    <a:pt x="303" y="184"/>
                  </a:cubicBezTo>
                  <a:cubicBezTo>
                    <a:pt x="295" y="192"/>
                    <a:pt x="289" y="202"/>
                    <a:pt x="286" y="217"/>
                  </a:cubicBezTo>
                  <a:cubicBezTo>
                    <a:pt x="241" y="211"/>
                    <a:pt x="241" y="211"/>
                    <a:pt x="241" y="211"/>
                  </a:cubicBezTo>
                  <a:cubicBezTo>
                    <a:pt x="242" y="190"/>
                    <a:pt x="251" y="173"/>
                    <a:pt x="267" y="158"/>
                  </a:cubicBezTo>
                  <a:cubicBezTo>
                    <a:pt x="284" y="144"/>
                    <a:pt x="305" y="137"/>
                    <a:pt x="332" y="137"/>
                  </a:cubicBezTo>
                  <a:cubicBezTo>
                    <a:pt x="360" y="137"/>
                    <a:pt x="382" y="144"/>
                    <a:pt x="399" y="159"/>
                  </a:cubicBezTo>
                  <a:cubicBezTo>
                    <a:pt x="416" y="173"/>
                    <a:pt x="424" y="190"/>
                    <a:pt x="424" y="210"/>
                  </a:cubicBezTo>
                  <a:cubicBezTo>
                    <a:pt x="424" y="221"/>
                    <a:pt x="421" y="231"/>
                    <a:pt x="415" y="240"/>
                  </a:cubicBezTo>
                  <a:moveTo>
                    <a:pt x="358" y="394"/>
                  </a:moveTo>
                  <a:cubicBezTo>
                    <a:pt x="309" y="394"/>
                    <a:pt x="309" y="394"/>
                    <a:pt x="309" y="394"/>
                  </a:cubicBezTo>
                  <a:cubicBezTo>
                    <a:pt x="309" y="345"/>
                    <a:pt x="309" y="345"/>
                    <a:pt x="309" y="345"/>
                  </a:cubicBezTo>
                  <a:cubicBezTo>
                    <a:pt x="358" y="345"/>
                    <a:pt x="358" y="345"/>
                    <a:pt x="358" y="345"/>
                  </a:cubicBezTo>
                  <a:lnTo>
                    <a:pt x="358" y="394"/>
                  </a:lnTo>
                  <a:close/>
                  <a:moveTo>
                    <a:pt x="584" y="82"/>
                  </a:moveTo>
                  <a:cubicBezTo>
                    <a:pt x="520" y="29"/>
                    <a:pt x="434" y="0"/>
                    <a:pt x="343" y="0"/>
                  </a:cubicBezTo>
                  <a:cubicBezTo>
                    <a:pt x="252" y="0"/>
                    <a:pt x="166" y="29"/>
                    <a:pt x="101" y="82"/>
                  </a:cubicBezTo>
                  <a:cubicBezTo>
                    <a:pt x="36" y="136"/>
                    <a:pt x="0" y="207"/>
                    <a:pt x="0" y="283"/>
                  </a:cubicBezTo>
                  <a:cubicBezTo>
                    <a:pt x="0" y="359"/>
                    <a:pt x="36" y="430"/>
                    <a:pt x="101" y="484"/>
                  </a:cubicBezTo>
                  <a:cubicBezTo>
                    <a:pt x="166" y="536"/>
                    <a:pt x="252" y="565"/>
                    <a:pt x="343" y="565"/>
                  </a:cubicBezTo>
                  <a:cubicBezTo>
                    <a:pt x="366" y="565"/>
                    <a:pt x="389" y="564"/>
                    <a:pt x="411" y="560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500" y="656"/>
                    <a:pt x="504" y="657"/>
                    <a:pt x="507" y="657"/>
                  </a:cubicBezTo>
                  <a:cubicBezTo>
                    <a:pt x="509" y="657"/>
                    <a:pt x="511" y="657"/>
                    <a:pt x="512" y="657"/>
                  </a:cubicBezTo>
                  <a:cubicBezTo>
                    <a:pt x="518" y="654"/>
                    <a:pt x="521" y="649"/>
                    <a:pt x="521" y="644"/>
                  </a:cubicBezTo>
                  <a:cubicBezTo>
                    <a:pt x="521" y="524"/>
                    <a:pt x="521" y="524"/>
                    <a:pt x="521" y="524"/>
                  </a:cubicBezTo>
                  <a:cubicBezTo>
                    <a:pt x="544" y="513"/>
                    <a:pt x="565" y="499"/>
                    <a:pt x="584" y="484"/>
                  </a:cubicBezTo>
                  <a:cubicBezTo>
                    <a:pt x="649" y="430"/>
                    <a:pt x="685" y="359"/>
                    <a:pt x="685" y="283"/>
                  </a:cubicBezTo>
                  <a:cubicBezTo>
                    <a:pt x="685" y="207"/>
                    <a:pt x="649" y="136"/>
                    <a:pt x="584" y="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745" y="1590"/>
              <a:ext cx="1603" cy="1560"/>
            </a:xfrm>
            <a:custGeom>
              <a:avLst/>
              <a:gdLst>
                <a:gd name="T0" fmla="*/ 499 w 677"/>
                <a:gd name="T1" fmla="*/ 316 h 658"/>
                <a:gd name="T2" fmla="*/ 457 w 677"/>
                <a:gd name="T3" fmla="*/ 275 h 658"/>
                <a:gd name="T4" fmla="*/ 499 w 677"/>
                <a:gd name="T5" fmla="*/ 234 h 658"/>
                <a:gd name="T6" fmla="*/ 540 w 677"/>
                <a:gd name="T7" fmla="*/ 275 h 658"/>
                <a:gd name="T8" fmla="*/ 499 w 677"/>
                <a:gd name="T9" fmla="*/ 316 h 658"/>
                <a:gd name="T10" fmla="*/ 335 w 677"/>
                <a:gd name="T11" fmla="*/ 316 h 658"/>
                <a:gd name="T12" fmla="*/ 293 w 677"/>
                <a:gd name="T13" fmla="*/ 275 h 658"/>
                <a:gd name="T14" fmla="*/ 335 w 677"/>
                <a:gd name="T15" fmla="*/ 234 h 658"/>
                <a:gd name="T16" fmla="*/ 376 w 677"/>
                <a:gd name="T17" fmla="*/ 275 h 658"/>
                <a:gd name="T18" fmla="*/ 335 w 677"/>
                <a:gd name="T19" fmla="*/ 316 h 658"/>
                <a:gd name="T20" fmla="*/ 170 w 677"/>
                <a:gd name="T21" fmla="*/ 316 h 658"/>
                <a:gd name="T22" fmla="*/ 129 w 677"/>
                <a:gd name="T23" fmla="*/ 275 h 658"/>
                <a:gd name="T24" fmla="*/ 170 w 677"/>
                <a:gd name="T25" fmla="*/ 234 h 658"/>
                <a:gd name="T26" fmla="*/ 211 w 677"/>
                <a:gd name="T27" fmla="*/ 275 h 658"/>
                <a:gd name="T28" fmla="*/ 170 w 677"/>
                <a:gd name="T29" fmla="*/ 316 h 658"/>
                <a:gd name="T30" fmla="*/ 575 w 677"/>
                <a:gd name="T31" fmla="*/ 82 h 658"/>
                <a:gd name="T32" fmla="*/ 334 w 677"/>
                <a:gd name="T33" fmla="*/ 0 h 658"/>
                <a:gd name="T34" fmla="*/ 126 w 677"/>
                <a:gd name="T35" fmla="*/ 59 h 658"/>
                <a:gd name="T36" fmla="*/ 129 w 677"/>
                <a:gd name="T37" fmla="*/ 104 h 658"/>
                <a:gd name="T38" fmla="*/ 14 w 677"/>
                <a:gd name="T39" fmla="*/ 335 h 658"/>
                <a:gd name="T40" fmla="*/ 0 w 677"/>
                <a:gd name="T41" fmla="*/ 345 h 658"/>
                <a:gd name="T42" fmla="*/ 93 w 677"/>
                <a:gd name="T43" fmla="*/ 484 h 658"/>
                <a:gd name="T44" fmla="*/ 156 w 677"/>
                <a:gd name="T45" fmla="*/ 524 h 658"/>
                <a:gd name="T46" fmla="*/ 156 w 677"/>
                <a:gd name="T47" fmla="*/ 644 h 658"/>
                <a:gd name="T48" fmla="*/ 164 w 677"/>
                <a:gd name="T49" fmla="*/ 657 h 658"/>
                <a:gd name="T50" fmla="*/ 169 w 677"/>
                <a:gd name="T51" fmla="*/ 658 h 658"/>
                <a:gd name="T52" fmla="*/ 180 w 677"/>
                <a:gd name="T53" fmla="*/ 653 h 658"/>
                <a:gd name="T54" fmla="*/ 266 w 677"/>
                <a:gd name="T55" fmla="*/ 560 h 658"/>
                <a:gd name="T56" fmla="*/ 334 w 677"/>
                <a:gd name="T57" fmla="*/ 565 h 658"/>
                <a:gd name="T58" fmla="*/ 575 w 677"/>
                <a:gd name="T59" fmla="*/ 484 h 658"/>
                <a:gd name="T60" fmla="*/ 677 w 677"/>
                <a:gd name="T61" fmla="*/ 283 h 658"/>
                <a:gd name="T62" fmla="*/ 575 w 677"/>
                <a:gd name="T63" fmla="*/ 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7" h="658">
                  <a:moveTo>
                    <a:pt x="499" y="316"/>
                  </a:moveTo>
                  <a:cubicBezTo>
                    <a:pt x="476" y="316"/>
                    <a:pt x="457" y="298"/>
                    <a:pt x="457" y="275"/>
                  </a:cubicBezTo>
                  <a:cubicBezTo>
                    <a:pt x="457" y="252"/>
                    <a:pt x="476" y="234"/>
                    <a:pt x="499" y="234"/>
                  </a:cubicBezTo>
                  <a:cubicBezTo>
                    <a:pt x="521" y="234"/>
                    <a:pt x="540" y="252"/>
                    <a:pt x="540" y="275"/>
                  </a:cubicBezTo>
                  <a:cubicBezTo>
                    <a:pt x="540" y="298"/>
                    <a:pt x="521" y="316"/>
                    <a:pt x="499" y="316"/>
                  </a:cubicBezTo>
                  <a:moveTo>
                    <a:pt x="335" y="316"/>
                  </a:moveTo>
                  <a:cubicBezTo>
                    <a:pt x="312" y="316"/>
                    <a:pt x="293" y="298"/>
                    <a:pt x="293" y="275"/>
                  </a:cubicBezTo>
                  <a:cubicBezTo>
                    <a:pt x="293" y="252"/>
                    <a:pt x="312" y="234"/>
                    <a:pt x="335" y="234"/>
                  </a:cubicBezTo>
                  <a:cubicBezTo>
                    <a:pt x="357" y="234"/>
                    <a:pt x="376" y="252"/>
                    <a:pt x="376" y="275"/>
                  </a:cubicBezTo>
                  <a:cubicBezTo>
                    <a:pt x="376" y="298"/>
                    <a:pt x="357" y="316"/>
                    <a:pt x="335" y="316"/>
                  </a:cubicBezTo>
                  <a:moveTo>
                    <a:pt x="170" y="316"/>
                  </a:moveTo>
                  <a:cubicBezTo>
                    <a:pt x="147" y="316"/>
                    <a:pt x="129" y="298"/>
                    <a:pt x="129" y="275"/>
                  </a:cubicBezTo>
                  <a:cubicBezTo>
                    <a:pt x="129" y="252"/>
                    <a:pt x="147" y="234"/>
                    <a:pt x="170" y="234"/>
                  </a:cubicBezTo>
                  <a:cubicBezTo>
                    <a:pt x="192" y="234"/>
                    <a:pt x="211" y="252"/>
                    <a:pt x="211" y="275"/>
                  </a:cubicBezTo>
                  <a:cubicBezTo>
                    <a:pt x="211" y="298"/>
                    <a:pt x="192" y="316"/>
                    <a:pt x="170" y="316"/>
                  </a:cubicBezTo>
                  <a:moveTo>
                    <a:pt x="575" y="82"/>
                  </a:moveTo>
                  <a:cubicBezTo>
                    <a:pt x="511" y="29"/>
                    <a:pt x="425" y="0"/>
                    <a:pt x="334" y="0"/>
                  </a:cubicBezTo>
                  <a:cubicBezTo>
                    <a:pt x="258" y="0"/>
                    <a:pt x="185" y="21"/>
                    <a:pt x="126" y="59"/>
                  </a:cubicBezTo>
                  <a:cubicBezTo>
                    <a:pt x="128" y="73"/>
                    <a:pt x="129" y="89"/>
                    <a:pt x="129" y="104"/>
                  </a:cubicBezTo>
                  <a:cubicBezTo>
                    <a:pt x="129" y="192"/>
                    <a:pt x="88" y="274"/>
                    <a:pt x="14" y="335"/>
                  </a:cubicBezTo>
                  <a:cubicBezTo>
                    <a:pt x="9" y="338"/>
                    <a:pt x="5" y="342"/>
                    <a:pt x="0" y="345"/>
                  </a:cubicBezTo>
                  <a:cubicBezTo>
                    <a:pt x="14" y="397"/>
                    <a:pt x="46" y="445"/>
                    <a:pt x="93" y="484"/>
                  </a:cubicBezTo>
                  <a:cubicBezTo>
                    <a:pt x="112" y="499"/>
                    <a:pt x="133" y="513"/>
                    <a:pt x="156" y="524"/>
                  </a:cubicBezTo>
                  <a:cubicBezTo>
                    <a:pt x="156" y="644"/>
                    <a:pt x="156" y="644"/>
                    <a:pt x="156" y="644"/>
                  </a:cubicBezTo>
                  <a:cubicBezTo>
                    <a:pt x="156" y="649"/>
                    <a:pt x="159" y="655"/>
                    <a:pt x="164" y="657"/>
                  </a:cubicBezTo>
                  <a:cubicBezTo>
                    <a:pt x="166" y="657"/>
                    <a:pt x="168" y="658"/>
                    <a:pt x="169" y="658"/>
                  </a:cubicBezTo>
                  <a:cubicBezTo>
                    <a:pt x="173" y="658"/>
                    <a:pt x="177" y="656"/>
                    <a:pt x="180" y="653"/>
                  </a:cubicBezTo>
                  <a:cubicBezTo>
                    <a:pt x="266" y="560"/>
                    <a:pt x="266" y="560"/>
                    <a:pt x="266" y="560"/>
                  </a:cubicBezTo>
                  <a:cubicBezTo>
                    <a:pt x="288" y="564"/>
                    <a:pt x="311" y="565"/>
                    <a:pt x="334" y="565"/>
                  </a:cubicBezTo>
                  <a:cubicBezTo>
                    <a:pt x="425" y="565"/>
                    <a:pt x="511" y="536"/>
                    <a:pt x="575" y="484"/>
                  </a:cubicBezTo>
                  <a:cubicBezTo>
                    <a:pt x="641" y="430"/>
                    <a:pt x="677" y="359"/>
                    <a:pt x="677" y="283"/>
                  </a:cubicBezTo>
                  <a:cubicBezTo>
                    <a:pt x="677" y="207"/>
                    <a:pt x="641" y="136"/>
                    <a:pt x="575" y="8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6" name="Rectangle 5"/>
          <p:cNvSpPr/>
          <p:nvPr userDrawn="1"/>
        </p:nvSpPr>
        <p:spPr bwMode="white">
          <a:xfrm>
            <a:off x="0" y="6316663"/>
            <a:ext cx="9144000" cy="541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248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 flipH="1">
            <a:off x="0" y="1800000"/>
            <a:ext cx="9144000" cy="50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540000" y="2237463"/>
            <a:ext cx="8064000" cy="830997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5184000" y="396000"/>
            <a:ext cx="342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91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00000"/>
            <a:ext cx="9144000" cy="50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Click icon to add picture</a:t>
            </a:r>
          </a:p>
          <a:p>
            <a:endParaRPr lang="nl-NL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 hasCustomPrompt="1"/>
          </p:nvPr>
        </p:nvSpPr>
        <p:spPr bwMode="ltGray">
          <a:xfrm flipH="1">
            <a:off x="540000" y="2070000"/>
            <a:ext cx="8064000" cy="1620000"/>
          </a:xfrm>
          <a:prstGeom prst="snip1Rect">
            <a:avLst>
              <a:gd name="adj" fmla="val 17843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540000" y="2070000"/>
            <a:ext cx="288000" cy="288000"/>
          </a:xfrm>
          <a:prstGeom prst="rtTriangl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330912"/>
            <a:ext cx="7174800" cy="49859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2825007"/>
            <a:ext cx="7174800" cy="6647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Add </a:t>
            </a:r>
            <a:r>
              <a:rPr lang="de-DE" dirty="0" err="1" smtClean="0"/>
              <a:t>subtitle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5184000" y="396000"/>
            <a:ext cx="3420000" cy="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54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56001"/>
            <a:ext cx="8062662" cy="3867326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9616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358900"/>
            <a:ext cx="8062662" cy="3159250"/>
          </a:xfrm>
        </p:spPr>
        <p:txBody>
          <a:bodyPr/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806291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7540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656001"/>
            <a:ext cx="3905252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5"/>
            <a:r>
              <a:rPr lang="de-DE" dirty="0" err="1" smtClean="0"/>
              <a:t>Sixth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6"/>
            <a:r>
              <a:rPr lang="de-DE" dirty="0" err="1" smtClean="0"/>
              <a:t>Seventh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7"/>
            <a:r>
              <a:rPr lang="de-DE" dirty="0" err="1" smtClean="0"/>
              <a:t>Eighth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8"/>
            <a:r>
              <a:rPr lang="de-DE" dirty="0" err="1" smtClean="0"/>
              <a:t>Ninth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2" y="1656001"/>
            <a:ext cx="3905251" cy="386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5"/>
            <a:r>
              <a:rPr lang="de-DE" dirty="0" err="1" smtClean="0"/>
              <a:t>Sixth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6"/>
            <a:r>
              <a:rPr lang="de-DE" dirty="0" err="1" smtClean="0"/>
              <a:t>Seventh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7"/>
            <a:r>
              <a:rPr lang="de-DE" dirty="0" err="1" smtClean="0"/>
              <a:t>Eighth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8"/>
            <a:r>
              <a:rPr lang="de-DE" dirty="0" err="1" smtClean="0"/>
              <a:t>Ninth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2998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540258"/>
            <a:ext cx="3905250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heading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872658"/>
            <a:ext cx="3905250" cy="36454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5"/>
            <a:r>
              <a:rPr lang="de-DE" dirty="0" err="1" smtClean="0"/>
              <a:t>Sixth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6"/>
            <a:r>
              <a:rPr lang="de-DE" dirty="0" err="1" smtClean="0"/>
              <a:t>Seventh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7"/>
            <a:r>
              <a:rPr lang="de-DE" dirty="0" err="1" smtClean="0"/>
              <a:t>Eighth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8"/>
            <a:r>
              <a:rPr lang="de-DE" dirty="0" err="1" smtClean="0"/>
              <a:t>Ninth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413" y="1541362"/>
            <a:ext cx="3905249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heading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3" y="1872657"/>
            <a:ext cx="3905249" cy="36454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5"/>
            <a:r>
              <a:rPr lang="de-DE" dirty="0" err="1" smtClean="0"/>
              <a:t>Sixth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6"/>
            <a:r>
              <a:rPr lang="de-DE" dirty="0" err="1" smtClean="0"/>
              <a:t>Seventh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7"/>
            <a:r>
              <a:rPr lang="de-DE" dirty="0" err="1" smtClean="0"/>
              <a:t>Eighth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8"/>
            <a:r>
              <a:rPr lang="de-DE" dirty="0" err="1" smtClean="0"/>
              <a:t>Ninth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7585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1" y="2273863"/>
            <a:ext cx="3905250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heading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614741"/>
            <a:ext cx="3905250" cy="29034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5"/>
            <a:r>
              <a:rPr lang="de-DE" dirty="0" err="1" smtClean="0"/>
              <a:t>Sixth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6"/>
            <a:r>
              <a:rPr lang="de-DE" dirty="0" err="1" smtClean="0"/>
              <a:t>Seventh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7"/>
            <a:r>
              <a:rPr lang="de-DE" dirty="0" err="1" smtClean="0"/>
              <a:t>Eighth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8"/>
            <a:r>
              <a:rPr lang="de-DE" dirty="0" err="1" smtClean="0"/>
              <a:t>Ninth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414" y="2282342"/>
            <a:ext cx="3905249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heading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3" y="2614741"/>
            <a:ext cx="3905249" cy="29034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5"/>
            <a:r>
              <a:rPr lang="de-DE" dirty="0" err="1" smtClean="0"/>
              <a:t>Sixth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6"/>
            <a:r>
              <a:rPr lang="de-DE" dirty="0" err="1" smtClean="0"/>
              <a:t>Seventh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7"/>
            <a:r>
              <a:rPr lang="de-DE" dirty="0" err="1" smtClean="0"/>
              <a:t>Eighth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8"/>
            <a:r>
              <a:rPr lang="de-DE" dirty="0" err="1" smtClean="0"/>
              <a:t>Ninth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806291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0970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asic Text, 2 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49" y="3142800"/>
            <a:ext cx="3905250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heading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475199"/>
            <a:ext cx="3905250" cy="20429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5"/>
            <a:r>
              <a:rPr lang="de-DE" dirty="0" err="1" smtClean="0"/>
              <a:t>Sixth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6"/>
            <a:r>
              <a:rPr lang="de-DE" dirty="0" err="1" smtClean="0"/>
              <a:t>Seventh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7"/>
            <a:r>
              <a:rPr lang="de-DE" dirty="0" err="1" smtClean="0"/>
              <a:t>Eighth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8"/>
            <a:r>
              <a:rPr lang="de-DE" dirty="0" err="1" smtClean="0"/>
              <a:t>Ninth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412" y="3142800"/>
            <a:ext cx="3905249" cy="33239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heading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3" y="3475199"/>
            <a:ext cx="3905249" cy="20429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5"/>
            <a:r>
              <a:rPr lang="de-DE" dirty="0" err="1" smtClean="0"/>
              <a:t>Sixth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6"/>
            <a:r>
              <a:rPr lang="de-DE" dirty="0" err="1" smtClean="0"/>
              <a:t>Seventh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7"/>
            <a:r>
              <a:rPr lang="de-DE" dirty="0" err="1" smtClean="0"/>
              <a:t>Eighth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8"/>
            <a:r>
              <a:rPr lang="de-DE" dirty="0" err="1" smtClean="0"/>
              <a:t>Ninth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77756"/>
            <a:ext cx="8062913" cy="6093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5pPr>
              <a:defRPr/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39750" y="2358000"/>
            <a:ext cx="8062913" cy="72943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171340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8062913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‘so </a:t>
            </a:r>
            <a:r>
              <a:rPr lang="de-DE" dirty="0" err="1" smtClean="0"/>
              <a:t>what</a:t>
            </a:r>
            <a:r>
              <a:rPr lang="de-DE" dirty="0" smtClean="0"/>
              <a:t>’. Delete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2499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49" y="950208"/>
            <a:ext cx="8062913" cy="498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8062662" cy="4660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  <a:p>
            <a:pPr lvl="5"/>
            <a:r>
              <a:rPr lang="de-DE" dirty="0" smtClean="0"/>
              <a:t>Level 6</a:t>
            </a:r>
          </a:p>
          <a:p>
            <a:pPr lvl="6"/>
            <a:r>
              <a:rPr lang="de-DE" dirty="0" smtClean="0"/>
              <a:t>Level 7</a:t>
            </a:r>
          </a:p>
          <a:p>
            <a:pPr lvl="7"/>
            <a:r>
              <a:rPr lang="de-DE" dirty="0" smtClean="0"/>
              <a:t>Level 8</a:t>
            </a:r>
          </a:p>
          <a:p>
            <a:pPr lvl="8"/>
            <a:r>
              <a:rPr lang="de-DE" dirty="0" smtClean="0"/>
              <a:t>Level 9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3300" y="6408000"/>
            <a:ext cx="2174567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548A52B9-D91E-41DB-9BEE-856ED9C57045}" type="datetimeFigureOut">
              <a:rPr lang="de-DE" smtClean="0"/>
              <a:pPr/>
              <a:t>03.11.2015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525" y="6408000"/>
            <a:ext cx="2519364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accent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334" y="6408000"/>
            <a:ext cx="240329" cy="138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CACA2-8807-444A-80EF-366DD6953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sCopyright"/>
          <p:cNvSpPr txBox="1"/>
          <p:nvPr userDrawn="1"/>
        </p:nvSpPr>
        <p:spPr>
          <a:xfrm>
            <a:off x="537599" y="6407974"/>
            <a:ext cx="2521513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e-DE" sz="900" dirty="0" smtClean="0">
                <a:solidFill>
                  <a:schemeClr val="accent3"/>
                </a:solidFill>
              </a:rPr>
              <a:t>© </a:t>
            </a:r>
            <a:r>
              <a:rPr lang="de-DE" sz="900" dirty="0" err="1" smtClean="0">
                <a:solidFill>
                  <a:schemeClr val="accent3"/>
                </a:solidFill>
              </a:rPr>
              <a:t>Arcadis</a:t>
            </a:r>
            <a:r>
              <a:rPr lang="de-DE" sz="900" dirty="0" smtClean="0">
                <a:solidFill>
                  <a:schemeClr val="accent3"/>
                </a:solidFill>
              </a:rPr>
              <a:t> 2015</a:t>
            </a:r>
            <a:endParaRPr lang="de-DE" sz="900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6028662" y="396000"/>
            <a:ext cx="2574000" cy="2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7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4" r:id="rId4"/>
    <p:sldLayoutId id="2147483652" r:id="rId5"/>
    <p:sldLayoutId id="2147483653" r:id="rId6"/>
    <p:sldLayoutId id="2147483665" r:id="rId7"/>
    <p:sldLayoutId id="2147483671" r:id="rId8"/>
    <p:sldLayoutId id="2147483654" r:id="rId9"/>
    <p:sldLayoutId id="2147483655" r:id="rId10"/>
    <p:sldLayoutId id="2147483656" r:id="rId11"/>
    <p:sldLayoutId id="2147483668" r:id="rId12"/>
    <p:sldLayoutId id="2147483666" r:id="rId13"/>
    <p:sldLayoutId id="2147483667" r:id="rId14"/>
    <p:sldLayoutId id="2147483651" r:id="rId15"/>
    <p:sldLayoutId id="2147483663" r:id="rId16"/>
    <p:sldLayoutId id="2147483670" r:id="rId17"/>
    <p:sldLayoutId id="2147483669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9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40" userDrawn="1">
          <p15:clr>
            <a:srgbClr val="F26B43"/>
          </p15:clr>
        </p15:guide>
        <p15:guide id="2" pos="1054" userDrawn="1">
          <p15:clr>
            <a:srgbClr val="F26B43"/>
          </p15:clr>
        </p15:guide>
        <p15:guide id="3" pos="1213" userDrawn="1">
          <p15:clr>
            <a:srgbClr val="F26B43"/>
          </p15:clr>
        </p15:guide>
        <p15:guide id="4" pos="1927" userDrawn="1">
          <p15:clr>
            <a:srgbClr val="F26B43"/>
          </p15:clr>
        </p15:guide>
        <p15:guide id="5" pos="2086" userDrawn="1">
          <p15:clr>
            <a:srgbClr val="F26B43"/>
          </p15:clr>
        </p15:guide>
        <p15:guide id="6" pos="2800" userDrawn="1">
          <p15:clr>
            <a:srgbClr val="F26B43"/>
          </p15:clr>
        </p15:guide>
        <p15:guide id="7" pos="2959" userDrawn="1">
          <p15:clr>
            <a:srgbClr val="F26B43"/>
          </p15:clr>
        </p15:guide>
        <p15:guide id="8" pos="3673" userDrawn="1">
          <p15:clr>
            <a:srgbClr val="F26B43"/>
          </p15:clr>
        </p15:guide>
        <p15:guide id="9" pos="3832" userDrawn="1">
          <p15:clr>
            <a:srgbClr val="F26B43"/>
          </p15:clr>
        </p15:guide>
        <p15:guide id="10" pos="4546" userDrawn="1">
          <p15:clr>
            <a:srgbClr val="F26B43"/>
          </p15:clr>
        </p15:guide>
        <p15:guide id="11" pos="4705" userDrawn="1">
          <p15:clr>
            <a:srgbClr val="F26B43"/>
          </p15:clr>
        </p15:guide>
        <p15:guide id="12" pos="5419" userDrawn="1">
          <p15:clr>
            <a:srgbClr val="F26B43"/>
          </p15:clr>
        </p15:guide>
        <p15:guide id="13" orient="horz" pos="634" userDrawn="1">
          <p15:clr>
            <a:srgbClr val="F26B43"/>
          </p15:clr>
        </p15:guide>
        <p15:guide id="14" orient="horz" pos="1644" userDrawn="1">
          <p15:clr>
            <a:srgbClr val="F26B43"/>
          </p15:clr>
        </p15:guide>
        <p15:guide id="15" orient="horz" pos="1802" userDrawn="1">
          <p15:clr>
            <a:srgbClr val="F26B43"/>
          </p15:clr>
        </p15:guide>
        <p15:guide id="16" orient="horz" pos="2811" userDrawn="1">
          <p15:clr>
            <a:srgbClr val="F26B43"/>
          </p15:clr>
        </p15:guide>
        <p15:guide id="17" orient="horz" pos="2970" userDrawn="1">
          <p15:clr>
            <a:srgbClr val="F26B43"/>
          </p15:clr>
        </p15:guide>
        <p15:guide id="18" orient="horz" pos="3476" userDrawn="1">
          <p15:clr>
            <a:srgbClr val="F26B43"/>
          </p15:clr>
        </p15:guide>
        <p15:guide id="19" orient="horz" pos="39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PFC-Belastungen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8" y="2855594"/>
            <a:ext cx="7354041" cy="720197"/>
          </a:xfrm>
        </p:spPr>
        <p:txBody>
          <a:bodyPr/>
          <a:lstStyle/>
          <a:p>
            <a:r>
              <a:rPr lang="de-DE" dirty="0" smtClean="0"/>
              <a:t>Vorstellung Gutachten Sanierungsvorbetrachtungen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November 2015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421" y="4271555"/>
            <a:ext cx="264001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60" y="768948"/>
            <a:ext cx="2189329" cy="432198"/>
          </a:xfrm>
          <a:prstGeom prst="rect">
            <a:avLst/>
          </a:prstGeom>
        </p:spPr>
      </p:pic>
      <p:pic>
        <p:nvPicPr>
          <p:cNvPr id="7" name="Picture 4" descr="http://www.baden-baden.de/fileadmin/user_upload/wappen_logo_bb_250x50_220x5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" y="261032"/>
            <a:ext cx="1597744" cy="3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8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6083300" y="2360294"/>
            <a:ext cx="2520000" cy="716707"/>
          </a:xfrm>
        </p:spPr>
        <p:txBody>
          <a:bodyPr/>
          <a:lstStyle/>
          <a:p>
            <a:r>
              <a:rPr lang="de-DE" dirty="0" smtClean="0"/>
              <a:t>Unsicherheiten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Hauptfracht schon im Grundwasserleiter?</a:t>
            </a:r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88" y="1770209"/>
            <a:ext cx="4452151" cy="358855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059113" y="3816509"/>
            <a:ext cx="1468073" cy="898366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Wie weit?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446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6083300" y="2360294"/>
            <a:ext cx="2520000" cy="716707"/>
          </a:xfrm>
        </p:spPr>
        <p:txBody>
          <a:bodyPr/>
          <a:lstStyle/>
          <a:p>
            <a:r>
              <a:rPr lang="de-DE" dirty="0" smtClean="0"/>
              <a:t>Unsicherheiten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Nachlieferung durch Vorläufersubstanzen?</a:t>
            </a:r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88" y="1770209"/>
            <a:ext cx="4452151" cy="358855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020589" y="2306490"/>
            <a:ext cx="1468073" cy="898366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Wie viel?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2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6083300" y="2360294"/>
            <a:ext cx="2520000" cy="716707"/>
          </a:xfrm>
        </p:spPr>
        <p:txBody>
          <a:bodyPr/>
          <a:lstStyle/>
          <a:p>
            <a:r>
              <a:rPr lang="de-DE" dirty="0" smtClean="0"/>
              <a:t>Unsicherheiten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Transportgeschwindigkeit Einzelsubstanzen?</a:t>
            </a:r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88" y="1770209"/>
            <a:ext cx="4452151" cy="358855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825933" y="3757786"/>
            <a:ext cx="2133671" cy="898366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Entmischung</a:t>
            </a:r>
            <a:endParaRPr lang="de-DE" dirty="0"/>
          </a:p>
        </p:txBody>
      </p:sp>
      <p:sp>
        <p:nvSpPr>
          <p:cNvPr id="9" name="Textplatzhalter 5"/>
          <p:cNvSpPr txBox="1">
            <a:spLocks/>
          </p:cNvSpPr>
          <p:nvPr/>
        </p:nvSpPr>
        <p:spPr bwMode="ltGray">
          <a:xfrm>
            <a:off x="6082663" y="3414713"/>
            <a:ext cx="2520000" cy="1880103"/>
          </a:xfrm>
          <a:prstGeom prst="rect">
            <a:avLst/>
          </a:prstGeom>
          <a:solidFill>
            <a:schemeClr val="accent1"/>
          </a:solidFill>
        </p:spPr>
        <p:txBody>
          <a:bodyPr vert="horz" lIns="216000" tIns="0" rIns="216000" bIns="216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/>
              <a:t>Anmerkung: </a:t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sz="1400" b="0" dirty="0" smtClean="0"/>
              <a:t>Je schneller kurzkettige PFC transportiert werden und die Fahne sich entmischt, </a:t>
            </a:r>
            <a:br>
              <a:rPr lang="de-DE" sz="1400" b="0" dirty="0" smtClean="0"/>
            </a:br>
            <a:r>
              <a:rPr lang="de-DE" sz="1400" b="0" dirty="0" smtClean="0"/>
              <a:t>desto ungefährlicher die Fahnenspitze.</a:t>
            </a:r>
            <a:endParaRPr lang="de-DE" sz="1400" b="0" dirty="0"/>
          </a:p>
        </p:txBody>
      </p:sp>
    </p:spTree>
    <p:extLst>
      <p:ext uri="{BB962C8B-B14F-4D97-AF65-F5344CB8AC3E}">
        <p14:creationId xmlns:p14="http://schemas.microsoft.com/office/powerpoint/2010/main" xmlns="" val="17302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864000" y="2330912"/>
            <a:ext cx="7174800" cy="1209242"/>
          </a:xfrm>
        </p:spPr>
        <p:txBody>
          <a:bodyPr/>
          <a:lstStyle/>
          <a:p>
            <a:pPr algn="ctr"/>
            <a:r>
              <a:rPr lang="de-DE" dirty="0" smtClean="0"/>
              <a:t>Vorschläge zum </a:t>
            </a:r>
            <a:br>
              <a:rPr lang="de-DE" dirty="0" smtClean="0"/>
            </a:br>
            <a:r>
              <a:rPr lang="de-DE" dirty="0" smtClean="0"/>
              <a:t>weiteren Vorgehen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446" y="4001922"/>
            <a:ext cx="3532607" cy="18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93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6083300" y="2360294"/>
            <a:ext cx="2520000" cy="966006"/>
          </a:xfrm>
        </p:spPr>
        <p:txBody>
          <a:bodyPr/>
          <a:lstStyle/>
          <a:p>
            <a:r>
              <a:rPr lang="de-DE" dirty="0" smtClean="0"/>
              <a:t>Schadstoffeinträge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Tatsächlich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Überlagerung der Einträge aus Einzelflächen im Grundwasser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34" y="1951830"/>
            <a:ext cx="45783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39749" y="950208"/>
            <a:ext cx="6221777" cy="498598"/>
          </a:xfrm>
        </p:spPr>
        <p:txBody>
          <a:bodyPr/>
          <a:lstStyle/>
          <a:p>
            <a:r>
              <a:rPr lang="de-DE" dirty="0" smtClean="0"/>
              <a:t>Erläuterung Vorschläge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4544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6083300" y="2360294"/>
            <a:ext cx="2519363" cy="966006"/>
          </a:xfrm>
        </p:spPr>
        <p:txBody>
          <a:bodyPr/>
          <a:lstStyle/>
          <a:p>
            <a:r>
              <a:rPr lang="de-DE" dirty="0" smtClean="0"/>
              <a:t>Schadstoffeinträge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Beurteilungslage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Überlagerung der Einträge aus Einzelflächen im Grundwasser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97808" y="1956113"/>
            <a:ext cx="4572000" cy="2926361"/>
            <a:chOff x="1157681" y="1519804"/>
            <a:chExt cx="4572000" cy="2926361"/>
          </a:xfrm>
        </p:grpSpPr>
        <p:sp>
          <p:nvSpPr>
            <p:cNvPr id="7" name="Rechteck 6"/>
            <p:cNvSpPr/>
            <p:nvPr/>
          </p:nvSpPr>
          <p:spPr>
            <a:xfrm>
              <a:off x="1392572" y="2499919"/>
              <a:ext cx="4337109" cy="19462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3024232" y="2578989"/>
              <a:ext cx="62917" cy="27326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2488735" y="2806890"/>
              <a:ext cx="69907" cy="238314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599190" y="2900567"/>
              <a:ext cx="51731" cy="22013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2555846" y="2488108"/>
              <a:ext cx="69908" cy="280259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384183" y="3431097"/>
              <a:ext cx="4337109" cy="99829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6" name="Gleichschenkliges Dreieck 15"/>
            <p:cNvSpPr/>
            <p:nvPr/>
          </p:nvSpPr>
          <p:spPr>
            <a:xfrm rot="5151269">
              <a:off x="2434873" y="2265419"/>
              <a:ext cx="351540" cy="250116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3506598" y="2441197"/>
              <a:ext cx="293615" cy="75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2409038" y="2434206"/>
              <a:ext cx="293615" cy="75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2896998" y="2427215"/>
              <a:ext cx="293615" cy="75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3042408" y="2832057"/>
              <a:ext cx="62917" cy="27326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589091" y="2766343"/>
              <a:ext cx="62917" cy="27326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3749880" y="2541239"/>
              <a:ext cx="45719" cy="27326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157681" y="2508309"/>
              <a:ext cx="251669" cy="1937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1877737" y="2950901"/>
              <a:ext cx="69907" cy="238314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1963025" y="2901965"/>
              <a:ext cx="51731" cy="22013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1919681" y="2489506"/>
              <a:ext cx="69908" cy="280259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1772873" y="2435604"/>
              <a:ext cx="293615" cy="75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4629326" y="2850233"/>
              <a:ext cx="69907" cy="238314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4739781" y="2943910"/>
              <a:ext cx="51731" cy="22013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696437" y="2531451"/>
              <a:ext cx="69908" cy="280259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5083729" y="2868409"/>
              <a:ext cx="69907" cy="238314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194184" y="2962086"/>
              <a:ext cx="51731" cy="22013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5150840" y="2549627"/>
              <a:ext cx="69908" cy="280259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2650921" y="3424106"/>
              <a:ext cx="3053593" cy="99829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428925" y="3433893"/>
              <a:ext cx="1263941" cy="99829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6" name="Pfeil nach rechts 35"/>
            <p:cNvSpPr/>
            <p:nvPr/>
          </p:nvSpPr>
          <p:spPr>
            <a:xfrm rot="10800000">
              <a:off x="4840448" y="3758268"/>
              <a:ext cx="780176" cy="33556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271705" y="2004969"/>
              <a:ext cx="151003" cy="293616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5094914" y="1872915"/>
              <a:ext cx="123038" cy="249500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3921854" y="1647811"/>
              <a:ext cx="104862" cy="239712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3810001" y="1955408"/>
              <a:ext cx="107658" cy="259286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2147582" y="1940028"/>
              <a:ext cx="128632" cy="32779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2533475" y="1610685"/>
              <a:ext cx="113252" cy="314589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2969703" y="1766655"/>
              <a:ext cx="151001" cy="305426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3447876" y="1635227"/>
              <a:ext cx="167780" cy="32779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1679196" y="1840758"/>
              <a:ext cx="128632" cy="32779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1914088" y="1519804"/>
              <a:ext cx="113252" cy="314589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4412610" y="1933037"/>
              <a:ext cx="192946" cy="273268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4799901" y="1737918"/>
              <a:ext cx="113252" cy="314589"/>
            </a:xfrm>
            <a:custGeom>
              <a:avLst/>
              <a:gdLst>
                <a:gd name="connsiteX0" fmla="*/ 159391 w 511728"/>
                <a:gd name="connsiteY0" fmla="*/ 627 h 755636"/>
                <a:gd name="connsiteX1" fmla="*/ 167780 w 511728"/>
                <a:gd name="connsiteY1" fmla="*/ 42572 h 755636"/>
                <a:gd name="connsiteX2" fmla="*/ 159391 w 511728"/>
                <a:gd name="connsiteY2" fmla="*/ 134851 h 755636"/>
                <a:gd name="connsiteX3" fmla="*/ 142613 w 511728"/>
                <a:gd name="connsiteY3" fmla="*/ 185185 h 755636"/>
                <a:gd name="connsiteX4" fmla="*/ 134224 w 511728"/>
                <a:gd name="connsiteY4" fmla="*/ 210352 h 755636"/>
                <a:gd name="connsiteX5" fmla="*/ 109057 w 511728"/>
                <a:gd name="connsiteY5" fmla="*/ 227130 h 755636"/>
                <a:gd name="connsiteX6" fmla="*/ 92279 w 511728"/>
                <a:gd name="connsiteY6" fmla="*/ 252297 h 755636"/>
                <a:gd name="connsiteX7" fmla="*/ 83890 w 511728"/>
                <a:gd name="connsiteY7" fmla="*/ 277464 h 755636"/>
                <a:gd name="connsiteX8" fmla="*/ 50334 w 511728"/>
                <a:gd name="connsiteY8" fmla="*/ 327798 h 755636"/>
                <a:gd name="connsiteX9" fmla="*/ 33556 w 511728"/>
                <a:gd name="connsiteY9" fmla="*/ 378132 h 755636"/>
                <a:gd name="connsiteX10" fmla="*/ 16778 w 511728"/>
                <a:gd name="connsiteY10" fmla="*/ 403298 h 755636"/>
                <a:gd name="connsiteX11" fmla="*/ 8389 w 511728"/>
                <a:gd name="connsiteY11" fmla="*/ 436854 h 755636"/>
                <a:gd name="connsiteX12" fmla="*/ 0 w 511728"/>
                <a:gd name="connsiteY12" fmla="*/ 462021 h 755636"/>
                <a:gd name="connsiteX13" fmla="*/ 8389 w 511728"/>
                <a:gd name="connsiteY13" fmla="*/ 629801 h 755636"/>
                <a:gd name="connsiteX14" fmla="*/ 25167 w 511728"/>
                <a:gd name="connsiteY14" fmla="*/ 654968 h 755636"/>
                <a:gd name="connsiteX15" fmla="*/ 100668 w 511728"/>
                <a:gd name="connsiteY15" fmla="*/ 696913 h 755636"/>
                <a:gd name="connsiteX16" fmla="*/ 125835 w 511728"/>
                <a:gd name="connsiteY16" fmla="*/ 713691 h 755636"/>
                <a:gd name="connsiteX17" fmla="*/ 192947 w 511728"/>
                <a:gd name="connsiteY17" fmla="*/ 730469 h 755636"/>
                <a:gd name="connsiteX18" fmla="*/ 218114 w 511728"/>
                <a:gd name="connsiteY18" fmla="*/ 738858 h 755636"/>
                <a:gd name="connsiteX19" fmla="*/ 285225 w 511728"/>
                <a:gd name="connsiteY19" fmla="*/ 747247 h 755636"/>
                <a:gd name="connsiteX20" fmla="*/ 327170 w 511728"/>
                <a:gd name="connsiteY20" fmla="*/ 755636 h 755636"/>
                <a:gd name="connsiteX21" fmla="*/ 427838 w 511728"/>
                <a:gd name="connsiteY21" fmla="*/ 738858 h 755636"/>
                <a:gd name="connsiteX22" fmla="*/ 453005 w 511728"/>
                <a:gd name="connsiteY22" fmla="*/ 722080 h 755636"/>
                <a:gd name="connsiteX23" fmla="*/ 478172 w 511728"/>
                <a:gd name="connsiteY23" fmla="*/ 696913 h 755636"/>
                <a:gd name="connsiteX24" fmla="*/ 503339 w 511728"/>
                <a:gd name="connsiteY24" fmla="*/ 646579 h 755636"/>
                <a:gd name="connsiteX25" fmla="*/ 511728 w 511728"/>
                <a:gd name="connsiteY25" fmla="*/ 621412 h 755636"/>
                <a:gd name="connsiteX26" fmla="*/ 503339 w 511728"/>
                <a:gd name="connsiteY26" fmla="*/ 445243 h 755636"/>
                <a:gd name="connsiteX27" fmla="*/ 494950 w 511728"/>
                <a:gd name="connsiteY27" fmla="*/ 420076 h 755636"/>
                <a:gd name="connsiteX28" fmla="*/ 478172 w 511728"/>
                <a:gd name="connsiteY28" fmla="*/ 394910 h 755636"/>
                <a:gd name="connsiteX29" fmla="*/ 453005 w 511728"/>
                <a:gd name="connsiteY29" fmla="*/ 369743 h 755636"/>
                <a:gd name="connsiteX30" fmla="*/ 419449 w 511728"/>
                <a:gd name="connsiteY30" fmla="*/ 319409 h 755636"/>
                <a:gd name="connsiteX31" fmla="*/ 369115 w 511728"/>
                <a:gd name="connsiteY31" fmla="*/ 277464 h 755636"/>
                <a:gd name="connsiteX32" fmla="*/ 318781 w 511728"/>
                <a:gd name="connsiteY32" fmla="*/ 243908 h 755636"/>
                <a:gd name="connsiteX33" fmla="*/ 302003 w 511728"/>
                <a:gd name="connsiteY33" fmla="*/ 218741 h 755636"/>
                <a:gd name="connsiteX34" fmla="*/ 276836 w 511728"/>
                <a:gd name="connsiteY34" fmla="*/ 210352 h 755636"/>
                <a:gd name="connsiteX35" fmla="*/ 243280 w 511728"/>
                <a:gd name="connsiteY35" fmla="*/ 176796 h 755636"/>
                <a:gd name="connsiteX36" fmla="*/ 201336 w 511728"/>
                <a:gd name="connsiteY36" fmla="*/ 101295 h 755636"/>
                <a:gd name="connsiteX37" fmla="*/ 192947 w 511728"/>
                <a:gd name="connsiteY37" fmla="*/ 76128 h 755636"/>
                <a:gd name="connsiteX38" fmla="*/ 159391 w 511728"/>
                <a:gd name="connsiteY38" fmla="*/ 627 h 75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11728" h="755636">
                  <a:moveTo>
                    <a:pt x="159391" y="627"/>
                  </a:moveTo>
                  <a:cubicBezTo>
                    <a:pt x="155197" y="-4966"/>
                    <a:pt x="167780" y="28313"/>
                    <a:pt x="167780" y="42572"/>
                  </a:cubicBezTo>
                  <a:cubicBezTo>
                    <a:pt x="167780" y="73459"/>
                    <a:pt x="164759" y="104434"/>
                    <a:pt x="159391" y="134851"/>
                  </a:cubicBezTo>
                  <a:cubicBezTo>
                    <a:pt x="156318" y="152267"/>
                    <a:pt x="148206" y="168407"/>
                    <a:pt x="142613" y="185185"/>
                  </a:cubicBezTo>
                  <a:lnTo>
                    <a:pt x="134224" y="210352"/>
                  </a:lnTo>
                  <a:cubicBezTo>
                    <a:pt x="131036" y="219917"/>
                    <a:pt x="117446" y="221537"/>
                    <a:pt x="109057" y="227130"/>
                  </a:cubicBezTo>
                  <a:cubicBezTo>
                    <a:pt x="103464" y="235519"/>
                    <a:pt x="96788" y="243279"/>
                    <a:pt x="92279" y="252297"/>
                  </a:cubicBezTo>
                  <a:cubicBezTo>
                    <a:pt x="88324" y="260206"/>
                    <a:pt x="88184" y="269734"/>
                    <a:pt x="83890" y="277464"/>
                  </a:cubicBezTo>
                  <a:cubicBezTo>
                    <a:pt x="74097" y="295091"/>
                    <a:pt x="61519" y="311020"/>
                    <a:pt x="50334" y="327798"/>
                  </a:cubicBezTo>
                  <a:cubicBezTo>
                    <a:pt x="40524" y="342513"/>
                    <a:pt x="39149" y="361354"/>
                    <a:pt x="33556" y="378132"/>
                  </a:cubicBezTo>
                  <a:cubicBezTo>
                    <a:pt x="30368" y="387697"/>
                    <a:pt x="22371" y="394909"/>
                    <a:pt x="16778" y="403298"/>
                  </a:cubicBezTo>
                  <a:cubicBezTo>
                    <a:pt x="13982" y="414483"/>
                    <a:pt x="11556" y="425768"/>
                    <a:pt x="8389" y="436854"/>
                  </a:cubicBezTo>
                  <a:cubicBezTo>
                    <a:pt x="5960" y="445357"/>
                    <a:pt x="0" y="453178"/>
                    <a:pt x="0" y="462021"/>
                  </a:cubicBezTo>
                  <a:cubicBezTo>
                    <a:pt x="0" y="518018"/>
                    <a:pt x="1146" y="574275"/>
                    <a:pt x="8389" y="629801"/>
                  </a:cubicBezTo>
                  <a:cubicBezTo>
                    <a:pt x="9693" y="639799"/>
                    <a:pt x="17579" y="648329"/>
                    <a:pt x="25167" y="654968"/>
                  </a:cubicBezTo>
                  <a:cubicBezTo>
                    <a:pt x="60670" y="686033"/>
                    <a:pt x="66102" y="685391"/>
                    <a:pt x="100668" y="696913"/>
                  </a:cubicBezTo>
                  <a:cubicBezTo>
                    <a:pt x="109057" y="702506"/>
                    <a:pt x="116817" y="709182"/>
                    <a:pt x="125835" y="713691"/>
                  </a:cubicBezTo>
                  <a:cubicBezTo>
                    <a:pt x="145011" y="723279"/>
                    <a:pt x="173802" y="725683"/>
                    <a:pt x="192947" y="730469"/>
                  </a:cubicBezTo>
                  <a:cubicBezTo>
                    <a:pt x="201526" y="732614"/>
                    <a:pt x="209414" y="737276"/>
                    <a:pt x="218114" y="738858"/>
                  </a:cubicBezTo>
                  <a:cubicBezTo>
                    <a:pt x="240295" y="742891"/>
                    <a:pt x="262943" y="743819"/>
                    <a:pt x="285225" y="747247"/>
                  </a:cubicBezTo>
                  <a:cubicBezTo>
                    <a:pt x="299318" y="749415"/>
                    <a:pt x="313188" y="752840"/>
                    <a:pt x="327170" y="755636"/>
                  </a:cubicBezTo>
                  <a:cubicBezTo>
                    <a:pt x="351092" y="752978"/>
                    <a:pt x="399730" y="752912"/>
                    <a:pt x="427838" y="738858"/>
                  </a:cubicBezTo>
                  <a:cubicBezTo>
                    <a:pt x="436856" y="734349"/>
                    <a:pt x="445260" y="728535"/>
                    <a:pt x="453005" y="722080"/>
                  </a:cubicBezTo>
                  <a:cubicBezTo>
                    <a:pt x="462119" y="714485"/>
                    <a:pt x="469783" y="705302"/>
                    <a:pt x="478172" y="696913"/>
                  </a:cubicBezTo>
                  <a:cubicBezTo>
                    <a:pt x="499258" y="633655"/>
                    <a:pt x="470814" y="711628"/>
                    <a:pt x="503339" y="646579"/>
                  </a:cubicBezTo>
                  <a:cubicBezTo>
                    <a:pt x="507294" y="638670"/>
                    <a:pt x="508932" y="629801"/>
                    <a:pt x="511728" y="621412"/>
                  </a:cubicBezTo>
                  <a:cubicBezTo>
                    <a:pt x="508932" y="562689"/>
                    <a:pt x="508221" y="503829"/>
                    <a:pt x="503339" y="445243"/>
                  </a:cubicBezTo>
                  <a:cubicBezTo>
                    <a:pt x="502605" y="436431"/>
                    <a:pt x="498905" y="427985"/>
                    <a:pt x="494950" y="420076"/>
                  </a:cubicBezTo>
                  <a:cubicBezTo>
                    <a:pt x="490441" y="411058"/>
                    <a:pt x="484626" y="402655"/>
                    <a:pt x="478172" y="394910"/>
                  </a:cubicBezTo>
                  <a:cubicBezTo>
                    <a:pt x="470577" y="385796"/>
                    <a:pt x="460289" y="379108"/>
                    <a:pt x="453005" y="369743"/>
                  </a:cubicBezTo>
                  <a:cubicBezTo>
                    <a:pt x="440625" y="353826"/>
                    <a:pt x="436227" y="330594"/>
                    <a:pt x="419449" y="319409"/>
                  </a:cubicBezTo>
                  <a:cubicBezTo>
                    <a:pt x="329518" y="259455"/>
                    <a:pt x="466004" y="352822"/>
                    <a:pt x="369115" y="277464"/>
                  </a:cubicBezTo>
                  <a:cubicBezTo>
                    <a:pt x="353198" y="265084"/>
                    <a:pt x="318781" y="243908"/>
                    <a:pt x="318781" y="243908"/>
                  </a:cubicBezTo>
                  <a:cubicBezTo>
                    <a:pt x="313188" y="235519"/>
                    <a:pt x="309876" y="225039"/>
                    <a:pt x="302003" y="218741"/>
                  </a:cubicBezTo>
                  <a:cubicBezTo>
                    <a:pt x="295098" y="213217"/>
                    <a:pt x="283089" y="216605"/>
                    <a:pt x="276836" y="210352"/>
                  </a:cubicBezTo>
                  <a:cubicBezTo>
                    <a:pt x="232095" y="165611"/>
                    <a:pt x="310392" y="199167"/>
                    <a:pt x="243280" y="176796"/>
                  </a:cubicBezTo>
                  <a:cubicBezTo>
                    <a:pt x="228514" y="132499"/>
                    <a:pt x="239796" y="158987"/>
                    <a:pt x="201336" y="101295"/>
                  </a:cubicBezTo>
                  <a:cubicBezTo>
                    <a:pt x="196431" y="93937"/>
                    <a:pt x="196902" y="84037"/>
                    <a:pt x="192947" y="76128"/>
                  </a:cubicBezTo>
                  <a:cubicBezTo>
                    <a:pt x="182364" y="54963"/>
                    <a:pt x="163585" y="6220"/>
                    <a:pt x="159391" y="6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itel 1"/>
          <p:cNvSpPr>
            <a:spLocks noGrp="1"/>
          </p:cNvSpPr>
          <p:nvPr>
            <p:ph type="title"/>
          </p:nvPr>
        </p:nvSpPr>
        <p:spPr>
          <a:xfrm>
            <a:off x="539750" y="950208"/>
            <a:ext cx="5291140" cy="498598"/>
          </a:xfrm>
        </p:spPr>
        <p:txBody>
          <a:bodyPr/>
          <a:lstStyle/>
          <a:p>
            <a:r>
              <a:rPr lang="de-DE" dirty="0" smtClean="0"/>
              <a:t>Erläuterung Vorschläge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5963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" y="770593"/>
            <a:ext cx="8054976" cy="555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Acht Teilbearbeitungsgebiete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9827" y="941819"/>
            <a:ext cx="2581698" cy="498598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Vorschlag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7861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" y="770593"/>
            <a:ext cx="8054976" cy="555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Priorisierung nach </a:t>
            </a:r>
            <a:r>
              <a:rPr lang="de-DE" dirty="0"/>
              <a:t>B</a:t>
            </a:r>
            <a:r>
              <a:rPr lang="de-DE" dirty="0" smtClean="0"/>
              <a:t>etroffenheit </a:t>
            </a:r>
            <a:endParaRPr lang="de-DE" dirty="0"/>
          </a:p>
        </p:txBody>
      </p:sp>
      <p:sp>
        <p:nvSpPr>
          <p:cNvPr id="5" name="Snip Single Corner Rectangle 10"/>
          <p:cNvSpPr/>
          <p:nvPr/>
        </p:nvSpPr>
        <p:spPr bwMode="ltGray">
          <a:xfrm flipH="1">
            <a:off x="4574690" y="3494971"/>
            <a:ext cx="3987290" cy="1219904"/>
          </a:xfrm>
          <a:prstGeom prst="snip1Rect">
            <a:avLst>
              <a:gd name="adj" fmla="val 23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690" y="4714874"/>
            <a:ext cx="3987290" cy="88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153" y="353352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4886277" y="3629041"/>
            <a:ext cx="3561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bg1"/>
                </a:solidFill>
                <a:latin typeface="Arial" charset="0"/>
              </a:rPr>
              <a:t>Wasserschutzgebiete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bg1"/>
                </a:solidFill>
                <a:latin typeface="Arial" charset="0"/>
              </a:rPr>
              <a:t>Landwirtschaftliche Nutzung, Beregnungsbrunnen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bg1"/>
                </a:solidFill>
                <a:latin typeface="Arial" charset="0"/>
              </a:rPr>
              <a:t>Private Wassernutzungen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bg1"/>
                </a:solidFill>
                <a:latin typeface="Arial" charset="0"/>
              </a:rPr>
              <a:t>Vorfluter, etc.</a:t>
            </a:r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29827" y="941819"/>
            <a:ext cx="2581698" cy="498598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Vorschlag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4517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Verwendung des landeseigenen Grundwassermodells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9827" y="941819"/>
            <a:ext cx="2768382" cy="498598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Vorschlag 3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886277" y="3629041"/>
            <a:ext cx="3561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bg1"/>
                </a:solidFill>
                <a:latin typeface="Arial" charset="0"/>
              </a:rPr>
              <a:t>Wasserschutzgebiete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bg1"/>
                </a:solidFill>
                <a:latin typeface="Arial" charset="0"/>
              </a:rPr>
              <a:t>Landwirtschaftliche Nutzung, Beregnungsbrunnen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bg1"/>
                </a:solidFill>
                <a:latin typeface="Arial" charset="0"/>
              </a:rPr>
              <a:t>Private Wassernutzungen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bg1"/>
                </a:solidFill>
                <a:latin typeface="Arial" charset="0"/>
              </a:rPr>
              <a:t>Vorfluter, etc.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50" b="17061"/>
          <a:stretch/>
        </p:blipFill>
        <p:spPr bwMode="auto">
          <a:xfrm>
            <a:off x="547688" y="1669409"/>
            <a:ext cx="8054975" cy="39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nip Single Corner Rectangle 10"/>
          <p:cNvSpPr/>
          <p:nvPr/>
        </p:nvSpPr>
        <p:spPr bwMode="ltGray">
          <a:xfrm flipH="1">
            <a:off x="4575175" y="4218533"/>
            <a:ext cx="3987290" cy="1219904"/>
          </a:xfrm>
          <a:prstGeom prst="snip1Rect">
            <a:avLst>
              <a:gd name="adj" fmla="val 23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5175" y="5033625"/>
            <a:ext cx="3987290" cy="4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638" y="425708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3"/>
          <p:cNvSpPr/>
          <p:nvPr/>
        </p:nvSpPr>
        <p:spPr>
          <a:xfrm>
            <a:off x="4886762" y="4352603"/>
            <a:ext cx="356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  <a:buSzPct val="80000"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Hier dargestellt die Grundwasserneubildung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392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Zusammenfassung der Vorschläge</a:t>
            </a:r>
            <a:endParaRPr lang="de-DE" dirty="0"/>
          </a:p>
        </p:txBody>
      </p:sp>
      <p:sp>
        <p:nvSpPr>
          <p:cNvPr id="24" name="Snip Single Corner Rectangle 10"/>
          <p:cNvSpPr/>
          <p:nvPr/>
        </p:nvSpPr>
        <p:spPr bwMode="ltGray">
          <a:xfrm flipH="1">
            <a:off x="539750" y="1229683"/>
            <a:ext cx="8050576" cy="1219904"/>
          </a:xfrm>
          <a:prstGeom prst="snip1Rect">
            <a:avLst>
              <a:gd name="adj" fmla="val 23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45" y="2114027"/>
            <a:ext cx="8051118" cy="336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283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eck 25"/>
          <p:cNvSpPr/>
          <p:nvPr/>
        </p:nvSpPr>
        <p:spPr>
          <a:xfrm>
            <a:off x="2185698" y="2114027"/>
            <a:ext cx="510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0"/>
              </a:spcAft>
              <a:buSzPct val="80000"/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Aufteilung in Teilbearbeitungsgebiete</a:t>
            </a:r>
          </a:p>
          <a:p>
            <a:pPr marL="342900" indent="-342900">
              <a:spcAft>
                <a:spcPts val="2000"/>
              </a:spcAft>
              <a:buSzPct val="80000"/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Priorisierung und abgestufte Bearbeitung</a:t>
            </a:r>
          </a:p>
          <a:p>
            <a:pPr marL="342900" indent="-342900">
              <a:spcAft>
                <a:spcPts val="2000"/>
              </a:spcAft>
              <a:buSzPct val="80000"/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Verwendung des landeseigenen Grundwassermodells</a:t>
            </a:r>
          </a:p>
          <a:p>
            <a:pPr marL="342900" indent="-342900">
              <a:spcAft>
                <a:spcPts val="2000"/>
              </a:spcAft>
              <a:buSzPct val="80000"/>
              <a:buFont typeface="+mj-lt"/>
              <a:buAutoNum type="arabicPeriod"/>
            </a:pP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Monitoringprogramme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0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08539" y="2310343"/>
            <a:ext cx="8377747" cy="349483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 smtClean="0"/>
              <a:t>Messergebnisse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1600" b="1" dirty="0" smtClean="0"/>
              <a:t>Erfassung, Anschauliche </a:t>
            </a:r>
            <a:r>
              <a:rPr lang="de-DE" sz="1600" b="1" dirty="0"/>
              <a:t>G</a:t>
            </a:r>
            <a:r>
              <a:rPr lang="de-DE" sz="1600" b="1" dirty="0" smtClean="0"/>
              <a:t>esamtdarstellung, Wirkungsprognose</a:t>
            </a:r>
            <a:br>
              <a:rPr lang="de-DE" sz="1600" b="1" dirty="0" smtClean="0"/>
            </a:br>
            <a:endParaRPr lang="de-DE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3200" b="1" dirty="0" smtClean="0"/>
              <a:t>Denkbare (theoretische) Sanierungsverfahren</a:t>
            </a:r>
            <a:br>
              <a:rPr lang="de-DE" sz="3200" b="1" dirty="0" smtClean="0"/>
            </a:br>
            <a:r>
              <a:rPr lang="de-DE" sz="1600" b="1" dirty="0" smtClean="0">
                <a:solidFill>
                  <a:srgbClr val="1D1D1D"/>
                </a:solidFill>
              </a:rPr>
              <a:t>Recherche, Auswertungen</a:t>
            </a:r>
            <a:br>
              <a:rPr lang="de-DE" sz="1600" b="1" dirty="0" smtClean="0">
                <a:solidFill>
                  <a:srgbClr val="1D1D1D"/>
                </a:solidFill>
              </a:rPr>
            </a:br>
            <a:r>
              <a:rPr lang="de-DE" sz="1600" b="1" dirty="0" smtClean="0">
                <a:solidFill>
                  <a:srgbClr val="1D1D1D"/>
                </a:solidFill>
              </a:rPr>
              <a:t>  </a:t>
            </a:r>
            <a:endParaRPr lang="de-DE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 smtClean="0"/>
              <a:t>Vorschläge zu Sanierungsverfahren/ Vorgehen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Aufgabenstellung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533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7848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526796"/>
            <a:ext cx="8062913" cy="4789867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Messergebnisse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094308" y="1902734"/>
            <a:ext cx="5758061" cy="2594626"/>
            <a:chOff x="767448" y="1982948"/>
            <a:chExt cx="5758061" cy="2594626"/>
          </a:xfrm>
        </p:grpSpPr>
        <p:grpSp>
          <p:nvGrpSpPr>
            <p:cNvPr id="6" name="Gruppieren 2"/>
            <p:cNvGrpSpPr>
              <a:grpSpLocks/>
            </p:cNvGrpSpPr>
            <p:nvPr/>
          </p:nvGrpSpPr>
          <p:grpSpPr bwMode="auto">
            <a:xfrm>
              <a:off x="767448" y="1982948"/>
              <a:ext cx="934448" cy="884659"/>
              <a:chOff x="755650" y="3962400"/>
              <a:chExt cx="1677988" cy="1677988"/>
            </a:xfrm>
          </p:grpSpPr>
          <p:pic>
            <p:nvPicPr>
              <p:cNvPr id="37" name="Picture 5" descr="D:\daten\_Hilfen_Dokumentationen_Vorlagen\icons\Vista\Explor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50" y="3962400"/>
                <a:ext cx="1677988" cy="1677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125" y="4337050"/>
                <a:ext cx="1420813" cy="928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Text Box 14"/>
              <p:cNvSpPr txBox="1">
                <a:spLocks noChangeArrowheads="1"/>
              </p:cNvSpPr>
              <p:nvPr/>
            </p:nvSpPr>
            <p:spPr bwMode="auto">
              <a:xfrm>
                <a:off x="1092200" y="5326063"/>
                <a:ext cx="1041400" cy="153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None/>
                </a:pPr>
                <a:r>
                  <a:rPr lang="en-US" sz="1000" b="1">
                    <a:solidFill>
                      <a:srgbClr val="FFFFFF"/>
                    </a:solidFill>
                  </a:rPr>
                  <a:t>GeODin</a:t>
                </a:r>
              </a:p>
            </p:txBody>
          </p: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 rot="20497535">
              <a:off x="2331069" y="4151388"/>
              <a:ext cx="944189" cy="10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800" dirty="0">
                  <a:solidFill>
                    <a:srgbClr val="FFFFFF"/>
                  </a:solidFill>
                </a:rPr>
                <a:t>Office Data Connection</a:t>
              </a:r>
            </a:p>
          </p:txBody>
        </p:sp>
        <p:grpSp>
          <p:nvGrpSpPr>
            <p:cNvPr id="8" name="Gruppieren 4"/>
            <p:cNvGrpSpPr>
              <a:grpSpLocks/>
            </p:cNvGrpSpPr>
            <p:nvPr/>
          </p:nvGrpSpPr>
          <p:grpSpPr bwMode="auto">
            <a:xfrm>
              <a:off x="779185" y="2907883"/>
              <a:ext cx="922711" cy="756861"/>
              <a:chOff x="3414712" y="5180012"/>
              <a:chExt cx="1677988" cy="1677988"/>
            </a:xfrm>
          </p:grpSpPr>
          <p:pic>
            <p:nvPicPr>
              <p:cNvPr id="34" name="Picture 5" descr="D:\daten\_Hilfen_Dokumentationen_Vorlagen\icons\Vista\Explor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712" y="5180012"/>
                <a:ext cx="1677988" cy="1677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3733801" y="6406357"/>
                <a:ext cx="1041400" cy="153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None/>
                </a:pPr>
                <a:r>
                  <a:rPr lang="en-US" sz="1000" b="1" dirty="0">
                    <a:solidFill>
                      <a:srgbClr val="FFFFFF"/>
                    </a:solidFill>
                  </a:rPr>
                  <a:t>MS Access</a:t>
                </a:r>
              </a:p>
            </p:txBody>
          </p:sp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6950" y="5580062"/>
                <a:ext cx="1428750" cy="903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uppieren 10"/>
            <p:cNvGrpSpPr>
              <a:grpSpLocks/>
            </p:cNvGrpSpPr>
            <p:nvPr/>
          </p:nvGrpSpPr>
          <p:grpSpPr bwMode="auto">
            <a:xfrm>
              <a:off x="2808659" y="2387692"/>
              <a:ext cx="1400095" cy="1277052"/>
              <a:chOff x="2946400" y="1803400"/>
              <a:chExt cx="1715747" cy="1563919"/>
            </a:xfrm>
          </p:grpSpPr>
          <p:pic>
            <p:nvPicPr>
              <p:cNvPr id="28" name="Picture 23" descr="C:\Daten\_Hilfen_Dokumentationen_Vorlagen\icons\Vista\PNG\Kopie von Vista (153)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400" y="1803400"/>
                <a:ext cx="1563919" cy="1563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" name="Gruppieren 9"/>
              <p:cNvGrpSpPr>
                <a:grpSpLocks/>
              </p:cNvGrpSpPr>
              <p:nvPr/>
            </p:nvGrpSpPr>
            <p:grpSpPr bwMode="auto">
              <a:xfrm>
                <a:off x="3993014" y="2250737"/>
                <a:ext cx="669133" cy="815068"/>
                <a:chOff x="3861594" y="3277507"/>
                <a:chExt cx="669133" cy="815068"/>
              </a:xfrm>
            </p:grpSpPr>
            <p:pic>
              <p:nvPicPr>
                <p:cNvPr id="30" name="Picture 10" descr="D:\daten\_Hilfen_Dokumentationen_Vorlagen\icons\Vista\Database 3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1594" y="3277507"/>
                  <a:ext cx="379412" cy="3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0" descr="D:\daten\_Hilfen_Dokumentationen_Vorlagen\icons\Vista\Database 3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77" y="3417889"/>
                  <a:ext cx="379412" cy="3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10" descr="D:\daten\_Hilfen_Dokumentationen_Vorlagen\icons\Vista\Database 3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8149" y="3562350"/>
                  <a:ext cx="379412" cy="3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10" descr="D:\daten\_Hilfen_Dokumentationen_Vorlagen\icons\Vista\Database 3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1315" y="3713163"/>
                  <a:ext cx="379412" cy="379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173901" y="2291848"/>
              <a:ext cx="1076299" cy="25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000" b="1" dirty="0" err="1">
                  <a:solidFill>
                    <a:srgbClr val="FFFFFF"/>
                  </a:solidFill>
                </a:rPr>
                <a:t>GeODin-Systemdatenbanken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057393" y="3213763"/>
              <a:ext cx="361356" cy="9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800" dirty="0">
                  <a:solidFill>
                    <a:srgbClr val="FFFFFF"/>
                  </a:solidFill>
                </a:rPr>
                <a:t>ODBC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664123" y="3118971"/>
              <a:ext cx="490875" cy="10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850" algn="l"/>
                  <a:tab pos="2921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800">
                  <a:solidFill>
                    <a:srgbClr val="FFFFFF"/>
                  </a:solidFill>
                </a:rPr>
                <a:t>Views</a:t>
              </a:r>
            </a:p>
          </p:txBody>
        </p:sp>
        <p:sp>
          <p:nvSpPr>
            <p:cNvPr id="13" name="Pfeil nach rechts 2"/>
            <p:cNvSpPr>
              <a:spLocks noChangeArrowheads="1"/>
            </p:cNvSpPr>
            <p:nvPr/>
          </p:nvSpPr>
          <p:spPr bwMode="auto">
            <a:xfrm>
              <a:off x="4317014" y="2956106"/>
              <a:ext cx="837984" cy="395032"/>
            </a:xfrm>
            <a:prstGeom prst="rightArrow">
              <a:avLst>
                <a:gd name="adj1" fmla="val 50000"/>
                <a:gd name="adj2" fmla="val 50057"/>
              </a:avLst>
            </a:prstGeom>
            <a:solidFill>
              <a:srgbClr val="92D050">
                <a:alpha val="21960"/>
              </a:srgbClr>
            </a:solidFill>
            <a:ln w="9525" algn="ctr">
              <a:solidFill>
                <a:srgbClr val="92D050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200">
                <a:solidFill>
                  <a:srgbClr val="FFFFFF"/>
                </a:solidFill>
              </a:endParaRPr>
            </a:p>
          </p:txBody>
        </p:sp>
        <p:pic>
          <p:nvPicPr>
            <p:cNvPr id="14" name="Picture 25" descr="C:\Daten\_Hilfen_Dokumentationen_Vorlagen\icons\Vista\PNG\Vista (137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204" y="2968082"/>
              <a:ext cx="402802" cy="40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feil nach oben und unten 58"/>
            <p:cNvSpPr>
              <a:spLocks noChangeArrowheads="1"/>
            </p:cNvSpPr>
            <p:nvPr/>
          </p:nvSpPr>
          <p:spPr bwMode="auto">
            <a:xfrm rot="17693565">
              <a:off x="2368943" y="2139363"/>
              <a:ext cx="395031" cy="896268"/>
            </a:xfrm>
            <a:prstGeom prst="upDownArrow">
              <a:avLst>
                <a:gd name="adj1" fmla="val 50000"/>
                <a:gd name="adj2" fmla="val 50030"/>
              </a:avLst>
            </a:prstGeom>
            <a:solidFill>
              <a:srgbClr val="FFC000">
                <a:alpha val="21960"/>
              </a:srgbClr>
            </a:solidFill>
            <a:ln w="9525" algn="ctr">
              <a:solidFill>
                <a:srgbClr val="FFC000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200">
                <a:solidFill>
                  <a:srgbClr val="FFFFFF"/>
                </a:solidFill>
              </a:endParaRPr>
            </a:p>
          </p:txBody>
        </p:sp>
        <p:sp>
          <p:nvSpPr>
            <p:cNvPr id="16" name="Pfeil nach oben und unten 59"/>
            <p:cNvSpPr>
              <a:spLocks noChangeArrowheads="1"/>
            </p:cNvSpPr>
            <p:nvPr/>
          </p:nvSpPr>
          <p:spPr bwMode="auto">
            <a:xfrm rot="16200000">
              <a:off x="2313252" y="2754877"/>
              <a:ext cx="396327" cy="998587"/>
            </a:xfrm>
            <a:prstGeom prst="upDownArrow">
              <a:avLst>
                <a:gd name="adj1" fmla="val 50000"/>
                <a:gd name="adj2" fmla="val 49856"/>
              </a:avLst>
            </a:prstGeom>
            <a:solidFill>
              <a:srgbClr val="FFC000">
                <a:alpha val="21960"/>
              </a:srgbClr>
            </a:solidFill>
            <a:ln w="9525" algn="ctr">
              <a:solidFill>
                <a:srgbClr val="FFC000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200">
                <a:solidFill>
                  <a:srgbClr val="FFFFFF"/>
                </a:solidFill>
              </a:endParaRPr>
            </a:p>
          </p:txBody>
        </p:sp>
        <p:pic>
          <p:nvPicPr>
            <p:cNvPr id="17" name="Picture 25" descr="C:\Daten\_Hilfen_Dokumentationen_Vorlagen\icons\Vista\PNG\Vista (137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16" y="3036578"/>
              <a:ext cx="366537" cy="36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Pfeil nach rechts 61"/>
            <p:cNvSpPr>
              <a:spLocks noChangeArrowheads="1"/>
            </p:cNvSpPr>
            <p:nvPr/>
          </p:nvSpPr>
          <p:spPr bwMode="auto">
            <a:xfrm rot="9551903">
              <a:off x="2021740" y="3704894"/>
              <a:ext cx="1011694" cy="396327"/>
            </a:xfrm>
            <a:prstGeom prst="rightArrow">
              <a:avLst>
                <a:gd name="adj1" fmla="val 50000"/>
                <a:gd name="adj2" fmla="val 49858"/>
              </a:avLst>
            </a:prstGeom>
            <a:solidFill>
              <a:srgbClr val="92D050">
                <a:alpha val="21960"/>
              </a:srgbClr>
            </a:solidFill>
            <a:ln w="9525" algn="ctr">
              <a:solidFill>
                <a:srgbClr val="92D050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200">
                <a:solidFill>
                  <a:srgbClr val="FFFFFF"/>
                </a:solidFill>
              </a:endParaRPr>
            </a:p>
          </p:txBody>
        </p:sp>
        <p:pic>
          <p:nvPicPr>
            <p:cNvPr id="19" name="Picture 25" descr="C:\Daten\_Hilfen_Dokumentationen_Vorlagen\icons\Vista\PNG\Vista (137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351903">
              <a:off x="2359938" y="3743751"/>
              <a:ext cx="402803" cy="40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uppieren 1"/>
            <p:cNvGrpSpPr>
              <a:grpSpLocks/>
            </p:cNvGrpSpPr>
            <p:nvPr/>
          </p:nvGrpSpPr>
          <p:grpSpPr bwMode="auto">
            <a:xfrm>
              <a:off x="5506199" y="2761911"/>
              <a:ext cx="1019310" cy="1019311"/>
              <a:chOff x="477838" y="2176463"/>
              <a:chExt cx="1249362" cy="1249362"/>
            </a:xfrm>
          </p:grpSpPr>
          <p:pic>
            <p:nvPicPr>
              <p:cNvPr id="25" name="Picture 5" descr="D:\daten\_Hilfen_Dokumentationen_Vorlagen\icons\Vista\Explor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838" y="2176463"/>
                <a:ext cx="1249362" cy="12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14"/>
              <p:cNvSpPr txBox="1">
                <a:spLocks noChangeArrowheads="1"/>
              </p:cNvSpPr>
              <p:nvPr/>
            </p:nvSpPr>
            <p:spPr bwMode="auto">
              <a:xfrm>
                <a:off x="705962" y="3205975"/>
                <a:ext cx="775384" cy="114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None/>
                </a:pPr>
                <a:r>
                  <a:rPr lang="en-US" sz="1000" b="1" dirty="0">
                    <a:solidFill>
                      <a:srgbClr val="FFFFFF"/>
                    </a:solidFill>
                  </a:rPr>
                  <a:t>ArcGIS</a:t>
                </a:r>
              </a:p>
            </p:txBody>
          </p:sp>
          <p:pic>
            <p:nvPicPr>
              <p:cNvPr id="27" name="Picture 1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475" y="2470150"/>
                <a:ext cx="1048088" cy="625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ruppieren 1"/>
            <p:cNvGrpSpPr>
              <a:grpSpLocks/>
            </p:cNvGrpSpPr>
            <p:nvPr/>
          </p:nvGrpSpPr>
          <p:grpSpPr bwMode="auto">
            <a:xfrm>
              <a:off x="789077" y="3743041"/>
              <a:ext cx="912819" cy="834533"/>
              <a:chOff x="7416800" y="2114550"/>
              <a:chExt cx="1247775" cy="1249363"/>
            </a:xfrm>
          </p:grpSpPr>
          <p:pic>
            <p:nvPicPr>
              <p:cNvPr id="22" name="Picture 5" descr="D:\daten\_Hilfen_Dokumentationen_Vorlagen\icons\Vista\Explor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6800" y="2114550"/>
                <a:ext cx="1247775" cy="124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7654078" y="3136971"/>
                <a:ext cx="774399" cy="114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  <a:tab pos="292100" algn="l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None/>
                </a:pPr>
                <a:r>
                  <a:rPr lang="en-US" sz="1000" b="1" dirty="0">
                    <a:solidFill>
                      <a:srgbClr val="FFFFFF"/>
                    </a:solidFill>
                  </a:rPr>
                  <a:t>MS Excel</a:t>
                </a:r>
              </a:p>
            </p:txBody>
          </p:sp>
          <p:pic>
            <p:nvPicPr>
              <p:cNvPr id="24" name="Picture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26659"/>
              <a:stretch>
                <a:fillRect/>
              </a:stretch>
            </p:blipFill>
            <p:spPr bwMode="auto">
              <a:xfrm>
                <a:off x="7506112" y="2413331"/>
                <a:ext cx="1062438" cy="682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7" name="Snip Single Corner Rectangle 10"/>
          <p:cNvSpPr/>
          <p:nvPr/>
        </p:nvSpPr>
        <p:spPr bwMode="ltGray">
          <a:xfrm flipH="1">
            <a:off x="4449758" y="4047802"/>
            <a:ext cx="3987290" cy="1219904"/>
          </a:xfrm>
          <a:prstGeom prst="snip1Rect">
            <a:avLst>
              <a:gd name="adj" fmla="val 23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758" y="5267705"/>
            <a:ext cx="3987290" cy="88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3221" y="408635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hteck 49"/>
          <p:cNvSpPr/>
          <p:nvPr/>
        </p:nvSpPr>
        <p:spPr>
          <a:xfrm>
            <a:off x="4761345" y="4181872"/>
            <a:ext cx="36139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650 Bodenanalysen 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560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Eluatanalysen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1.250 Grundwasseranalysen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a. 30.000 Einzelanalysen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9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384" y="969963"/>
            <a:ext cx="7754278" cy="534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48385" y="5614663"/>
            <a:ext cx="7754278" cy="702000"/>
          </a:xfrm>
        </p:spPr>
        <p:txBody>
          <a:bodyPr/>
          <a:lstStyle/>
          <a:p>
            <a:r>
              <a:rPr lang="de-DE" dirty="0" smtClean="0"/>
              <a:t>PFC-verunreinigte Fläche: ca. 240 ha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32273" y="1034098"/>
            <a:ext cx="3503745" cy="49859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 Auswertungen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738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Recherche zu Stoffverhalten</a:t>
            </a:r>
            <a:endParaRPr lang="de-DE" dirty="0"/>
          </a:p>
        </p:txBody>
      </p:sp>
      <p:sp>
        <p:nvSpPr>
          <p:cNvPr id="24" name="Snip Single Corner Rectangle 10"/>
          <p:cNvSpPr/>
          <p:nvPr/>
        </p:nvSpPr>
        <p:spPr bwMode="ltGray">
          <a:xfrm flipH="1">
            <a:off x="4861176" y="1587966"/>
            <a:ext cx="3741487" cy="1219904"/>
          </a:xfrm>
          <a:prstGeom prst="snip1Rect">
            <a:avLst>
              <a:gd name="adj" fmla="val 23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836" y="2197918"/>
            <a:ext cx="3742032" cy="286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953" y="158796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eck 25"/>
          <p:cNvSpPr/>
          <p:nvPr/>
        </p:nvSpPr>
        <p:spPr>
          <a:xfrm>
            <a:off x="4991711" y="2163385"/>
            <a:ext cx="3481170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  <a:buSzPct val="80000"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Internationale Recherche</a:t>
            </a:r>
            <a:r>
              <a:rPr lang="de-DE" b="1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de-DE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b="1" dirty="0">
                <a:solidFill>
                  <a:schemeClr val="bg1"/>
                </a:solidFill>
                <a:latin typeface="Arial" charset="0"/>
              </a:rPr>
            </a:b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Kenntnisstand für relevante </a:t>
            </a:r>
            <a:br>
              <a:rPr lang="de-DE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Einzelstoffe gering</a:t>
            </a:r>
          </a:p>
          <a:p>
            <a:pPr marL="285750" indent="-285750">
              <a:spcAft>
                <a:spcPts val="2000"/>
              </a:spcAft>
              <a:buSzPct val="80000"/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Modellstudie Regierungspräsidium Karlsruhe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Grafi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88" y="1229684"/>
            <a:ext cx="4217259" cy="3833174"/>
          </a:xfrm>
          <a:prstGeom prst="rect">
            <a:avLst/>
          </a:prstGeom>
        </p:spPr>
      </p:pic>
      <p:pic>
        <p:nvPicPr>
          <p:cNvPr id="10" name="Picture 2" descr="D:\Logos\Behörden-Kommunen\B\Baden-Württemberg\Bawue-logo10 - Kopi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852" y="4186456"/>
            <a:ext cx="1050924" cy="5520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8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Recherche zu Sanierungsverfahren</a:t>
            </a:r>
            <a:endParaRPr lang="de-DE" dirty="0"/>
          </a:p>
        </p:txBody>
      </p:sp>
      <p:sp>
        <p:nvSpPr>
          <p:cNvPr id="24" name="Snip Single Corner Rectangle 10"/>
          <p:cNvSpPr/>
          <p:nvPr/>
        </p:nvSpPr>
        <p:spPr bwMode="ltGray">
          <a:xfrm flipH="1">
            <a:off x="539750" y="1229683"/>
            <a:ext cx="8050576" cy="1219904"/>
          </a:xfrm>
          <a:prstGeom prst="snip1Rect">
            <a:avLst>
              <a:gd name="adj" fmla="val 23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97917"/>
            <a:ext cx="8051118" cy="336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283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eck 25"/>
          <p:cNvSpPr/>
          <p:nvPr/>
        </p:nvSpPr>
        <p:spPr>
          <a:xfrm>
            <a:off x="4135771" y="1705073"/>
            <a:ext cx="41525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Vollständige Prüfung aller marktgängigen 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Sanierungsverfahren.</a:t>
            </a:r>
            <a:br>
              <a:rPr lang="de-DE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de-DE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b="1" dirty="0">
                <a:solidFill>
                  <a:schemeClr val="bg1"/>
                </a:solidFill>
                <a:latin typeface="Arial" charset="0"/>
              </a:rPr>
            </a:br>
            <a:r>
              <a:rPr lang="de-DE" b="1" dirty="0">
                <a:solidFill>
                  <a:schemeClr val="bg1"/>
                </a:solidFill>
                <a:latin typeface="Arial" charset="0"/>
              </a:rPr>
              <a:t>Einbindung des 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internationalen ARCADIS-Netzwerkes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Begründungen zu Ausscheiden oder bei 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Einschränkungen</a:t>
            </a: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endParaRPr lang="de-DE" b="1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480000">
            <a:off x="1842296" y="1627291"/>
            <a:ext cx="1805195" cy="2555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0000">
            <a:off x="1089841" y="2601966"/>
            <a:ext cx="1805195" cy="2555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358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Ergebnisse </a:t>
            </a:r>
            <a:r>
              <a:rPr lang="de-DE" dirty="0"/>
              <a:t>V</a:t>
            </a:r>
            <a:r>
              <a:rPr lang="de-DE" dirty="0" smtClean="0"/>
              <a:t>erfahrensvorauswahl</a:t>
            </a:r>
            <a:endParaRPr lang="de-DE" dirty="0"/>
          </a:p>
        </p:txBody>
      </p:sp>
      <p:sp>
        <p:nvSpPr>
          <p:cNvPr id="24" name="Snip Single Corner Rectangle 10"/>
          <p:cNvSpPr/>
          <p:nvPr/>
        </p:nvSpPr>
        <p:spPr bwMode="ltGray">
          <a:xfrm flipH="1">
            <a:off x="539750" y="1229683"/>
            <a:ext cx="8050576" cy="1219904"/>
          </a:xfrm>
          <a:prstGeom prst="snip1Rect">
            <a:avLst>
              <a:gd name="adj" fmla="val 23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97917"/>
            <a:ext cx="8051118" cy="336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283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eck 25"/>
          <p:cNvSpPr/>
          <p:nvPr/>
        </p:nvSpPr>
        <p:spPr>
          <a:xfrm>
            <a:off x="3633714" y="1819404"/>
            <a:ext cx="4968949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buClr>
                <a:schemeClr val="bg1"/>
              </a:buClr>
              <a:buSzPct val="90000"/>
            </a:pPr>
            <a:r>
              <a:rPr lang="de-DE" sz="2000" b="1" dirty="0">
                <a:solidFill>
                  <a:schemeClr val="bg1"/>
                </a:solidFill>
              </a:rPr>
              <a:t>Nicht geeignet, u.a</a:t>
            </a:r>
            <a:r>
              <a:rPr lang="de-DE" sz="2000" b="1" dirty="0" smtClean="0">
                <a:solidFill>
                  <a:schemeClr val="bg1"/>
                </a:solidFill>
              </a:rPr>
              <a:t>.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endParaRPr lang="de-DE" sz="2000" b="1" dirty="0">
              <a:solidFill>
                <a:schemeClr val="bg1"/>
              </a:solidFill>
            </a:endParaRPr>
          </a:p>
          <a:p>
            <a:pPr marL="355600" lvl="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(Mikro-)Biologische </a:t>
            </a:r>
            <a:r>
              <a:rPr lang="de-DE" dirty="0" smtClean="0">
                <a:solidFill>
                  <a:schemeClr val="bg1"/>
                </a:solidFill>
              </a:rPr>
              <a:t>Verfahren</a:t>
            </a:r>
            <a:endParaRPr lang="de-DE" dirty="0">
              <a:solidFill>
                <a:schemeClr val="bg1"/>
              </a:solidFill>
            </a:endParaRPr>
          </a:p>
          <a:p>
            <a:pPr marL="355600" lvl="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i="1" dirty="0" err="1">
                <a:solidFill>
                  <a:schemeClr val="bg1"/>
                </a:solidFill>
              </a:rPr>
              <a:t>Phytosanierung</a:t>
            </a:r>
            <a:r>
              <a:rPr lang="de-DE" i="1" dirty="0">
                <a:solidFill>
                  <a:schemeClr val="bg1"/>
                </a:solidFill>
              </a:rPr>
              <a:t> (für Grundwasser</a:t>
            </a:r>
            <a:r>
              <a:rPr lang="de-DE" i="1" dirty="0" smtClean="0">
                <a:solidFill>
                  <a:schemeClr val="bg1"/>
                </a:solidFill>
              </a:rPr>
              <a:t>)</a:t>
            </a:r>
            <a:endParaRPr lang="de-DE" i="1" dirty="0">
              <a:solidFill>
                <a:schemeClr val="bg1"/>
              </a:solidFill>
            </a:endParaRP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Pneumatische, thermische </a:t>
            </a:r>
            <a:r>
              <a:rPr lang="de-DE" dirty="0" smtClean="0">
                <a:solidFill>
                  <a:schemeClr val="bg1"/>
                </a:solidFill>
              </a:rPr>
              <a:t>Verfahren</a:t>
            </a:r>
            <a:endParaRPr lang="de-DE" dirty="0">
              <a:solidFill>
                <a:schemeClr val="bg1"/>
              </a:solidFill>
            </a:endParaRP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Chemische </a:t>
            </a:r>
            <a:r>
              <a:rPr lang="de-DE" dirty="0" smtClean="0">
                <a:solidFill>
                  <a:schemeClr val="bg1"/>
                </a:solidFill>
              </a:rPr>
              <a:t>Verfahren, Extraktionsverfahren</a:t>
            </a:r>
            <a:endParaRPr lang="de-DE" dirty="0">
              <a:solidFill>
                <a:schemeClr val="bg1"/>
              </a:solidFill>
            </a:endParaRP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Elektrokinetische </a:t>
            </a:r>
            <a:r>
              <a:rPr lang="de-DE" dirty="0" smtClean="0">
                <a:solidFill>
                  <a:schemeClr val="bg1"/>
                </a:solidFill>
              </a:rPr>
              <a:t>Verfahren</a:t>
            </a:r>
            <a:endParaRPr lang="de-DE" dirty="0">
              <a:solidFill>
                <a:schemeClr val="bg1"/>
              </a:solidFill>
            </a:endParaRP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Vertikale Sicherung</a:t>
            </a: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Verfestigung, Stabilisierung in Böden</a:t>
            </a: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Chemische </a:t>
            </a:r>
            <a:r>
              <a:rPr lang="de-DE" dirty="0" smtClean="0">
                <a:solidFill>
                  <a:schemeClr val="bg1"/>
                </a:solidFill>
              </a:rPr>
              <a:t>Umwandlung  in Böden</a:t>
            </a:r>
            <a:endParaRPr lang="de-DE" b="1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0" y="2719912"/>
            <a:ext cx="25177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1853967" y="3020037"/>
            <a:ext cx="159391" cy="1761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2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Ergebnisse </a:t>
            </a:r>
            <a:r>
              <a:rPr lang="de-DE" dirty="0"/>
              <a:t>V</a:t>
            </a:r>
            <a:r>
              <a:rPr lang="de-DE" dirty="0" smtClean="0"/>
              <a:t>erfahrensvorauswahl</a:t>
            </a:r>
            <a:endParaRPr lang="de-DE" dirty="0"/>
          </a:p>
        </p:txBody>
      </p:sp>
      <p:sp>
        <p:nvSpPr>
          <p:cNvPr id="24" name="Snip Single Corner Rectangle 10"/>
          <p:cNvSpPr/>
          <p:nvPr/>
        </p:nvSpPr>
        <p:spPr bwMode="ltGray">
          <a:xfrm flipH="1">
            <a:off x="539750" y="1229683"/>
            <a:ext cx="8050576" cy="1219904"/>
          </a:xfrm>
          <a:prstGeom prst="snip1Rect">
            <a:avLst>
              <a:gd name="adj" fmla="val 23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97917"/>
            <a:ext cx="8051118" cy="336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283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eck 25"/>
          <p:cNvSpPr/>
          <p:nvPr/>
        </p:nvSpPr>
        <p:spPr>
          <a:xfrm>
            <a:off x="4304830" y="1514112"/>
            <a:ext cx="4218381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buClr>
                <a:schemeClr val="bg1"/>
              </a:buClr>
              <a:buSzPct val="90000"/>
            </a:pPr>
            <a:r>
              <a:rPr lang="de-DE" sz="2000" b="1" dirty="0" smtClean="0">
                <a:solidFill>
                  <a:schemeClr val="bg1"/>
                </a:solidFill>
              </a:rPr>
              <a:t>Grundsätzlich </a:t>
            </a:r>
            <a:r>
              <a:rPr lang="de-DE" sz="2000" b="1" dirty="0">
                <a:solidFill>
                  <a:schemeClr val="bg1"/>
                </a:solidFill>
              </a:rPr>
              <a:t>geeignet, u.a</a:t>
            </a:r>
            <a:r>
              <a:rPr lang="de-DE" sz="2000" b="1" dirty="0" smtClean="0">
                <a:solidFill>
                  <a:schemeClr val="bg1"/>
                </a:solidFill>
              </a:rPr>
              <a:t>.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endParaRPr lang="de-DE" sz="2000" b="1" dirty="0">
              <a:solidFill>
                <a:schemeClr val="bg1"/>
              </a:solidFill>
            </a:endParaRPr>
          </a:p>
          <a:p>
            <a:pPr marL="355600" lvl="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</a:rPr>
              <a:t>Bodenaushub und Entsorgung</a:t>
            </a:r>
            <a:endParaRPr lang="de-DE" dirty="0">
              <a:solidFill>
                <a:schemeClr val="bg1"/>
              </a:solidFill>
            </a:endParaRP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Horizontale Sicherung</a:t>
            </a: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</a:rPr>
              <a:t>Pump-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-</a:t>
            </a:r>
            <a:r>
              <a:rPr lang="de-DE" dirty="0" err="1" smtClean="0">
                <a:solidFill>
                  <a:schemeClr val="bg1"/>
                </a:solidFill>
              </a:rPr>
              <a:t>Treat</a:t>
            </a:r>
            <a:r>
              <a:rPr lang="de-DE" dirty="0" smtClean="0">
                <a:solidFill>
                  <a:schemeClr val="bg1"/>
                </a:solidFill>
              </a:rPr>
              <a:t> /Reinigungswand</a:t>
            </a:r>
            <a:r>
              <a:rPr lang="de-DE" dirty="0">
                <a:solidFill>
                  <a:schemeClr val="bg1"/>
                </a:solidFill>
              </a:rPr>
              <a:t>/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Funnel</a:t>
            </a:r>
            <a:r>
              <a:rPr lang="de-DE" dirty="0">
                <a:solidFill>
                  <a:schemeClr val="bg1"/>
                </a:solidFill>
              </a:rPr>
              <a:t>-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-Gate</a:t>
            </a: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i="1" dirty="0" err="1">
                <a:solidFill>
                  <a:schemeClr val="bg1"/>
                </a:solidFill>
              </a:rPr>
              <a:t>Phytosanierung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smtClean="0">
                <a:solidFill>
                  <a:schemeClr val="bg1"/>
                </a:solidFill>
              </a:rPr>
              <a:t>(</a:t>
            </a:r>
            <a:r>
              <a:rPr lang="de-DE" i="1" dirty="0">
                <a:solidFill>
                  <a:schemeClr val="bg1"/>
                </a:solidFill>
              </a:rPr>
              <a:t>evtl. geeignet für </a:t>
            </a:r>
            <a:br>
              <a:rPr lang="de-DE" i="1" dirty="0">
                <a:solidFill>
                  <a:schemeClr val="bg1"/>
                </a:solidFill>
              </a:rPr>
            </a:br>
            <a:r>
              <a:rPr lang="de-DE" i="1" dirty="0">
                <a:solidFill>
                  <a:schemeClr val="bg1"/>
                </a:solidFill>
              </a:rPr>
              <a:t>landwirtschaftliche </a:t>
            </a:r>
            <a:r>
              <a:rPr lang="de-DE" i="1" dirty="0" smtClean="0">
                <a:solidFill>
                  <a:schemeClr val="bg1"/>
                </a:solidFill>
              </a:rPr>
              <a:t>Regeneration</a:t>
            </a:r>
            <a:r>
              <a:rPr lang="de-DE" i="1" dirty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spcAft>
                <a:spcPts val="2000"/>
              </a:spcAft>
              <a:buSzPct val="80000"/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92" y="1751931"/>
            <a:ext cx="1444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92" y="2951328"/>
            <a:ext cx="1953466" cy="137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109" y="3174922"/>
            <a:ext cx="1459221" cy="229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622" y="4203993"/>
            <a:ext cx="1708995" cy="1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1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Ergebnisse Kostenschätzung</a:t>
            </a:r>
            <a:endParaRPr lang="de-DE" dirty="0"/>
          </a:p>
        </p:txBody>
      </p:sp>
      <p:sp>
        <p:nvSpPr>
          <p:cNvPr id="24" name="Snip Single Corner Rectangle 10"/>
          <p:cNvSpPr/>
          <p:nvPr/>
        </p:nvSpPr>
        <p:spPr bwMode="ltGray">
          <a:xfrm flipH="1">
            <a:off x="539750" y="1229683"/>
            <a:ext cx="8050576" cy="1219904"/>
          </a:xfrm>
          <a:prstGeom prst="snip1Rect">
            <a:avLst>
              <a:gd name="adj" fmla="val 23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45" y="2087053"/>
            <a:ext cx="8051118" cy="336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283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hteck 25"/>
          <p:cNvSpPr/>
          <p:nvPr/>
        </p:nvSpPr>
        <p:spPr>
          <a:xfrm>
            <a:off x="825500" y="1801257"/>
            <a:ext cx="3150882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buClr>
                <a:schemeClr val="bg1"/>
              </a:buClr>
              <a:buSzPct val="90000"/>
            </a:pPr>
            <a:r>
              <a:rPr lang="de-DE" sz="2000" b="1" dirty="0" smtClean="0">
                <a:solidFill>
                  <a:schemeClr val="bg1"/>
                </a:solidFill>
              </a:rPr>
              <a:t/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Grobe Kostenschätzung: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endParaRPr lang="de-DE" sz="2000" b="1" dirty="0">
              <a:solidFill>
                <a:schemeClr val="bg1"/>
              </a:solidFill>
            </a:endParaRP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</a:rPr>
              <a:t>Horizontale Sicherung</a:t>
            </a: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endParaRPr lang="de-DE" dirty="0">
              <a:solidFill>
                <a:schemeClr val="bg1"/>
              </a:solidFill>
            </a:endParaRPr>
          </a:p>
          <a:p>
            <a:pPr marL="355600" indent="-355600">
              <a:lnSpc>
                <a:spcPts val="2200"/>
              </a:lnSpc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</a:rPr>
              <a:t>Abwehrbrunnen und Grundwasserbehandlung</a:t>
            </a:r>
            <a:br>
              <a:rPr lang="de-DE" dirty="0" smtClean="0">
                <a:solidFill>
                  <a:schemeClr val="bg1"/>
                </a:solidFill>
              </a:rPr>
            </a:b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ts val="2200"/>
              </a:lnSpc>
              <a:buClr>
                <a:schemeClr val="bg1"/>
              </a:buClr>
              <a:buSzPct val="90000"/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m kostengünstigsten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860484" y="1514112"/>
            <a:ext cx="42800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6000" dirty="0" smtClean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4196590" y="3125293"/>
            <a:ext cx="1359017" cy="5788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025462" y="2804287"/>
            <a:ext cx="238262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buClr>
                <a:schemeClr val="bg1"/>
              </a:buClr>
              <a:buSzPct val="90000"/>
            </a:pPr>
            <a:r>
              <a:rPr lang="de-DE" sz="2000" b="1" dirty="0" smtClean="0">
                <a:solidFill>
                  <a:schemeClr val="bg1"/>
                </a:solidFill>
              </a:rPr>
              <a:t/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dreistellig Mio. €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 + </a:t>
            </a:r>
          </a:p>
          <a:p>
            <a:pPr lvl="0">
              <a:lnSpc>
                <a:spcPts val="2200"/>
              </a:lnSpc>
              <a:buClr>
                <a:schemeClr val="bg1"/>
              </a:buClr>
              <a:buSzPct val="90000"/>
            </a:pPr>
            <a:r>
              <a:rPr lang="de-DE" sz="2000" b="1" dirty="0">
                <a:solidFill>
                  <a:schemeClr val="bg1"/>
                </a:solidFill>
              </a:rPr>
              <a:t>b</a:t>
            </a:r>
            <a:r>
              <a:rPr lang="de-DE" sz="2000" b="1" dirty="0" smtClean="0">
                <a:solidFill>
                  <a:schemeClr val="bg1"/>
                </a:solidFill>
              </a:rPr>
              <a:t>ei unklarer Effektivität !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BSDOCUMENTINFO" val="&lt;?xml version=&quot;1.0&quot; encoding=&quot;utf-16&quot;?&gt;&#10;&lt;documentinfo version=&quot;1.0&quot; projectname=&quot;Arcadis&quot; projectid=&quot;56a9c715-87b0-40fa-ac77-5a8497ed70ef&quot; pagemasterid=&quot;00000000-0000-0000-0000-000000000000&quot; documentid=&quot;cefe1270-e9e3-47d0-861e-cdc1cf9f695c&quot; profileid=&quot;00000000-0000-0000-0000-000000000000&quot; culture=&quot;de-DE&quot;&gt;&#10;  &lt;content&gt;&#10;    &lt;document sourcepath=&quot;\Presentation (4:3)&quot; sourceid=&quot;e9e24001-c0cd-4186-8d1e-20e60d8b4472&quot;&gt;&#10;      &lt;variables&gt;&#10;        &lt;SenderData&gt;&#10;          &lt;SignerId&gt;c568084c-d9c6-4daf-bcfe-ff59f42cd3ef&lt;/SignerId&gt;&#10;          &lt;OrganizationId&gt;5bc00d88-dec0-4e42-be89-d1ae2e3d8068&lt;/OrganizationId&gt;&#10;        &lt;/SenderData&gt;&#10;        &lt;Title&gt;xxx&lt;/Title&gt;&#10;        &lt;Subtitle /&gt;&#10;        &lt;Date&gt;02.11.2015 00:00:00&lt;/Date&gt;&#10;      &lt;/variables&gt;&#10;    &lt;/document&gt;&#10;  &lt;/content&gt;&#10;&lt;/documentinfo&gt;"/>
  <p:tag name="EDBSPATH" val="\Presentation (4:3)"/>
</p:tagLst>
</file>

<file path=ppt/theme/theme1.xml><?xml version="1.0" encoding="utf-8"?>
<a:theme xmlns:a="http://schemas.openxmlformats.org/drawingml/2006/main" name="Arcadis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rcadis.potx" id="{CA2C1B3E-BA0C-452E-BD3F-3C0CBF88F085}" vid="{A29409E0-AA4C-4D96-9A02-9777A5FB88DF}"/>
    </a:ext>
  </a:extLst>
</a:theme>
</file>

<file path=ppt/theme/theme2.xml><?xml version="1.0" encoding="utf-8"?>
<a:theme xmlns:a="http://schemas.openxmlformats.org/drawingml/2006/main" name="Office Theme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rcadis">
      <a:dk1>
        <a:srgbClr val="1D1D1D"/>
      </a:dk1>
      <a:lt1>
        <a:srgbClr val="FFFFFF"/>
      </a:lt1>
      <a:dk2>
        <a:srgbClr val="55575A"/>
      </a:dk2>
      <a:lt2>
        <a:srgbClr val="E4610F"/>
      </a:lt2>
      <a:accent1>
        <a:srgbClr val="E4610F"/>
      </a:accent1>
      <a:accent2>
        <a:srgbClr val="1D1D1D"/>
      </a:accent2>
      <a:accent3>
        <a:srgbClr val="B3B3B3"/>
      </a:accent3>
      <a:accent4>
        <a:srgbClr val="0DA642"/>
      </a:accent4>
      <a:accent5>
        <a:srgbClr val="F8DA40"/>
      </a:accent5>
      <a:accent6>
        <a:srgbClr val="00A9E4"/>
      </a:accent6>
      <a:hlink>
        <a:srgbClr val="00A9E4"/>
      </a:hlink>
      <a:folHlink>
        <a:srgbClr val="E41F13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</Words>
  <Application>Microsoft Office PowerPoint</Application>
  <PresentationFormat>Bildschirmpräsentation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Arcadis</vt:lpstr>
      <vt:lpstr>PFC-Belastungen</vt:lpstr>
      <vt:lpstr>Aufgabenstellung</vt:lpstr>
      <vt:lpstr>Messergebnisse</vt:lpstr>
      <vt:lpstr> Auswertungen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Vorschläge zum  weiteren Vorgehen</vt:lpstr>
      <vt:lpstr>Erläuterung Vorschläge</vt:lpstr>
      <vt:lpstr>Erläuterung Vorschläge</vt:lpstr>
      <vt:lpstr>Vorschlag 1</vt:lpstr>
      <vt:lpstr>Vorschlag 2</vt:lpstr>
      <vt:lpstr>Vorschlag 3</vt:lpstr>
      <vt:lpstr>Folie 19</vt:lpstr>
      <vt:lpstr>Vielen Dank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/>
  <cp:lastModifiedBy/>
  <cp:revision>1</cp:revision>
  <dcterms:created xsi:type="dcterms:W3CDTF">2015-11-02T13:10:00Z</dcterms:created>
  <dcterms:modified xsi:type="dcterms:W3CDTF">2015-11-03T16:49:32Z</dcterms:modified>
</cp:coreProperties>
</file>